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541" r:id="rId3"/>
    <p:sldId id="564" r:id="rId4"/>
    <p:sldId id="277" r:id="rId5"/>
    <p:sldId id="263" r:id="rId6"/>
    <p:sldId id="539" r:id="rId7"/>
    <p:sldId id="557" r:id="rId8"/>
    <p:sldId id="550" r:id="rId9"/>
    <p:sldId id="537" r:id="rId10"/>
    <p:sldId id="469" r:id="rId11"/>
    <p:sldId id="278" r:id="rId12"/>
    <p:sldId id="529" r:id="rId13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98" y="5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>
                <a:effectLst/>
              </a:rPr>
              <a:t>GRÁFICA 5. MATERIALES CONTENIDOS EN LOS </a:t>
            </a:r>
            <a:endParaRPr lang="es-GT" dirty="0">
              <a:effectLst/>
            </a:endParaRPr>
          </a:p>
          <a:p>
            <a:pPr>
              <a:defRPr/>
            </a:pPr>
            <a:r>
              <a:rPr lang="en-US" sz="1800" b="1" i="0" baseline="0" dirty="0">
                <a:effectLst/>
              </a:rPr>
              <a:t>DESECHOS SÓLIDOS (% PROMEDIOS) </a:t>
            </a:r>
            <a:endParaRPr lang="es-GT" dirty="0">
              <a:effectLst/>
            </a:endParaRPr>
          </a:p>
          <a:p>
            <a:pPr>
              <a:defRPr/>
            </a:pPr>
            <a:r>
              <a:rPr lang="en-US" sz="1800" b="1" i="0" baseline="0" dirty="0">
                <a:effectLst/>
              </a:rPr>
              <a:t>SEGÚN CARACTERIZACIONES DISPONIBLES</a:t>
            </a:r>
            <a:endParaRPr lang="es-GT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G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Hoja1!$B$54</c:f>
              <c:strCache>
                <c:ptCount val="1"/>
                <c:pt idx="0">
                  <c:v>PROMEDIOS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Hoja1!$A$55:$A$63</c:f>
              <c:strCache>
                <c:ptCount val="9"/>
                <c:pt idx="1">
                  <c:v>Materia orgánica</c:v>
                </c:pt>
                <c:pt idx="2">
                  <c:v>Madera/Follage</c:v>
                </c:pt>
                <c:pt idx="3">
                  <c:v>Papel y cartón</c:v>
                </c:pt>
                <c:pt idx="4">
                  <c:v>Plásticos</c:v>
                </c:pt>
                <c:pt idx="5">
                  <c:v>Metales</c:v>
                </c:pt>
                <c:pt idx="6">
                  <c:v>Vidrio</c:v>
                </c:pt>
                <c:pt idx="7">
                  <c:v>Textiles</c:v>
                </c:pt>
                <c:pt idx="8">
                  <c:v>Otros</c:v>
                </c:pt>
              </c:strCache>
            </c:strRef>
          </c:cat>
          <c:val>
            <c:numRef>
              <c:f>Hoja1!$B$55:$B$63</c:f>
              <c:numCache>
                <c:formatCode>0%</c:formatCode>
                <c:ptCount val="9"/>
                <c:pt idx="1">
                  <c:v>0.45</c:v>
                </c:pt>
                <c:pt idx="2">
                  <c:v>0.11</c:v>
                </c:pt>
                <c:pt idx="3">
                  <c:v>0.14000000000000001</c:v>
                </c:pt>
                <c:pt idx="4">
                  <c:v>0.12</c:v>
                </c:pt>
                <c:pt idx="5">
                  <c:v>0.04</c:v>
                </c:pt>
                <c:pt idx="6">
                  <c:v>0.03</c:v>
                </c:pt>
                <c:pt idx="7">
                  <c:v>0.03</c:v>
                </c:pt>
                <c:pt idx="8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E5-4987-87D7-F348D90FFB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355346944"/>
        <c:axId val="-1355345856"/>
      </c:barChart>
      <c:catAx>
        <c:axId val="-135534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-1355345856"/>
        <c:crosses val="autoZero"/>
        <c:auto val="1"/>
        <c:lblAlgn val="ctr"/>
        <c:lblOffset val="100"/>
        <c:noMultiLvlLbl val="0"/>
      </c:catAx>
      <c:valAx>
        <c:axId val="-135534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-1355346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4T22:49:48.45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0,'3354'0'0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24T22:49:55.89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0 138,'0'-1,"1"0,-1-1,1 1,-1 0,1 0,0 0,-1-1,1 1,0 0,0 0,0 0,0 0,0 0,0 0,0 1,2-2,25-17,-10 7,-11 7,0-1,1 1,0 0,0 1,1 0,-1 0,1 1,13-3,2 1,45-2,-40 5,53-12,-57 8,41-3,230 7,-153 3,-114-1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73CEE-89D6-4E31-8BD4-14613743B0B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25CBC-9D84-43FF-A3C3-0022BE9A3B5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35980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9ACEF-0EC4-4A15-9892-B2A6594DABF0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79331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91D6E-9FFE-4B14-9130-8024C42DC4F4}" type="slidenum">
              <a:rPr lang="es-GT" smtClean="0"/>
              <a:t>6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07374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B2972B-B612-40BB-AD42-B63283137A5E}" type="slidenum">
              <a:rPr lang="es-GT" smtClean="0"/>
              <a:t>9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314697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F2648-6633-4798-BAEE-9B4044A356DF}" type="slidenum">
              <a:rPr lang="es-GT" smtClean="0"/>
              <a:t>10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96698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048CB-6C19-BE48-E17C-DD3EACD62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E535F31-A01C-BC86-91D6-978CAFF05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73634F-6797-0073-3CF2-ED861F65B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7D41A8-DA71-0CF3-9DA6-D010BB12D5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2E5E7-C281-4330-8D1C-C1F9B2391887}" type="slidenum">
              <a:rPr lang="es-GT" smtClean="0"/>
              <a:t>12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21838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05D67-1A96-E919-0EC6-821367F31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AD59DF-80E7-E79C-3378-D772A7DD8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373C1A-6946-631A-D46E-4D949470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12D4A4-5B95-D687-65DF-E577EBDBB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465DD3-747E-4A8C-9A86-9A0341C23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60575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9AC0A-6CF0-30B7-0766-751922B4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FE9CEA-CDE3-978E-3D30-900F10763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E75808-2B1D-7C20-B724-1E42DD5F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068FAA-59DF-4411-0A7D-D240C03E7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364441-6B10-F36E-98F8-29495D368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20508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E1B7E-C4D1-8ECE-C245-5FF9D7E95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D8C7A5-3925-53C1-C43B-8C65F3B19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8B3027-08F6-C1F6-9952-3F3568F4D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3BD7BF-8813-7B9B-59E3-1399AB949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A628D8-127B-692D-CAC0-57F3DA594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3411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ECF461-C20F-B805-1ED2-95ACAA2B1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0C7237-0C0D-1652-A558-801615544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BEA97E6-A24E-DB56-06F3-44CB42354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817331-E4AC-F4EB-20BA-5186BF176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3F2932-5D5D-B433-5E5F-5EC17DB66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1DC704-44FE-1926-9664-97A505A9E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42191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B82D0F-4BDE-3683-9869-40C0598C3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C92571-9E49-92C1-5A96-27AE84417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0D3277-3050-218A-9145-56A17B399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29A605C-AA15-CC4D-BD91-926040FB0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58F0DB3-5BB6-B363-15A7-DC5B692D66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869BBA-E1F1-EE05-F333-021A92ED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77D80C5-5B84-F6D4-D607-242883774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50D0BDA-2D64-F850-7732-E33FF5FD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3670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CC23AF-C856-77DB-862E-F2170FAA7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22430C-C8AD-0827-FAC4-1B9AC4095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97154F-B9B2-3E3C-3AF9-77E147ACC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05BE06E-0938-DA73-530B-C8E844FE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07240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E32168F-2BAE-C870-4ACE-1DB286A8B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BF1DC2D-6D95-D7F4-E661-B9B54A95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7900503-B17A-0707-3DA5-07B799A8F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2424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00674-1F2F-E733-0E0D-51166039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B4B472-7498-0048-CBBF-D77A6D381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E85F25-32E8-B84C-DBA1-D7E3FD0DC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C27B37-4DD2-E0BD-FD93-D54F6BC8A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D46501-8796-AC67-B667-FCC9ACFB3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33A922-2601-E07B-81CE-836CD6913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4614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0545E-96C8-C6C5-9574-B337F4C7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A195B9F-7D3E-272D-0723-555B4046C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AF53CD-637F-25DD-7AC3-4C96FA361C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DE906B-15F7-6018-2228-47EC0820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0A308AF-91D1-9057-178D-1959517FD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411A22-9803-332F-E052-4FE62566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372967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135F8-1794-41AE-2D05-0A484C5A2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0B8456-B761-F7A2-E0C1-DC571AB39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FE7CCC-E24B-7916-4359-ADB8DC929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F4EDA8-3CD5-57EF-CAB2-AF7685379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5C35D8-5645-2856-0A53-17D39654A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11478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2130DF-2C46-38A0-C91A-889DB32A21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8716EE5-F4D8-A443-70F2-6B3CC44F0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6A963D-72CE-4371-69FC-73F0551EE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D22DE1-6D6A-2291-AF08-04F336473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9EED95-0F62-F162-1979-6FF2E44E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670918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334648D-BA78-7EF1-04D3-565378A1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190389-ECAD-C7EE-BE45-537CD42E1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EA9A96-0696-6301-48E6-8F4DCFB24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C47DD3-9F1B-415E-81A2-938F46D895D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B68803-58C5-9CAA-F187-69DDB54E4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F50BF-4C9E-44BB-2981-0E79EEDCE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ED125A-86B8-4562-901B-9CF3B1877A9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6061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beconsult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hdphoto" Target="../media/hdphoto4.wdp"/><Relationship Id="rId7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6.wdp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microsoft.com/office/2007/relationships/hdphoto" Target="../media/hdphoto7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emf"/><Relationship Id="rId4" Type="http://schemas.openxmlformats.org/officeDocument/2006/relationships/image" Target="../media/image29.jpeg"/><Relationship Id="rId9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A8AF3D-5404-7415-E1F1-42BB79978A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0640" y="716677"/>
            <a:ext cx="9570720" cy="3218021"/>
          </a:xfrm>
        </p:spPr>
        <p:txBody>
          <a:bodyPr>
            <a:noAutofit/>
          </a:bodyPr>
          <a:lstStyle/>
          <a:p>
            <a:r>
              <a:rPr lang="es-GT" sz="4400" dirty="0"/>
              <a:t>PRESENTACIÓN PARA MESA REDONDA </a:t>
            </a:r>
            <a:br>
              <a:rPr lang="es-GT" sz="4400" dirty="0"/>
            </a:br>
            <a:r>
              <a:rPr lang="es-GT" sz="4400" b="1" dirty="0"/>
              <a:t>CONRESO AGISA/AIDIS SOBRE GASES DE EFECTO INVERNADERO SECTOR DESECHOS (</a:t>
            </a:r>
            <a:r>
              <a:rPr lang="es-GT" sz="4400" b="1" dirty="0" err="1"/>
              <a:t>GEIxGIDS</a:t>
            </a:r>
            <a:r>
              <a:rPr lang="es-GT" sz="4400" b="1" dirty="0"/>
              <a:t>)</a:t>
            </a:r>
            <a:br>
              <a:rPr lang="es-GT" sz="4400" b="1" dirty="0"/>
            </a:br>
            <a:r>
              <a:rPr lang="es-GT" sz="4400" dirty="0"/>
              <a:t>abril 25, 2025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A731F6B-B3D5-87E9-23F8-DDB8E83386D4}"/>
              </a:ext>
            </a:extLst>
          </p:cNvPr>
          <p:cNvSpPr txBox="1"/>
          <p:nvPr/>
        </p:nvSpPr>
        <p:spPr>
          <a:xfrm>
            <a:off x="5310672" y="5743975"/>
            <a:ext cx="6021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sz="1600" dirty="0"/>
              <a:t>*A cargo de César Barrientos, Ingeniero Civil, Ambiental y Sanitario</a:t>
            </a:r>
          </a:p>
          <a:p>
            <a:pPr algn="r"/>
            <a:r>
              <a:rPr lang="es-GT" sz="1600" dirty="0"/>
              <a:t>CONSULTOR EN CIENCIAS AMBIENTALES Y ECOTECNOLOGÍA</a:t>
            </a:r>
          </a:p>
          <a:p>
            <a:pPr algn="r"/>
            <a:r>
              <a:rPr lang="es-GT" sz="1600" dirty="0"/>
              <a:t>Email: </a:t>
            </a:r>
            <a:r>
              <a:rPr lang="es-GT" sz="1600" dirty="0">
                <a:hlinkClick r:id="rId2"/>
              </a:rPr>
              <a:t>cbeconsult@gmail.com</a:t>
            </a:r>
            <a:r>
              <a:rPr lang="es-GT" sz="1600" dirty="0"/>
              <a:t>; Tel. No. 5413 0723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1ED5B3D-FBDE-5561-1742-6E7BB61596FA}"/>
              </a:ext>
            </a:extLst>
          </p:cNvPr>
          <p:cNvSpPr txBox="1"/>
          <p:nvPr/>
        </p:nvSpPr>
        <p:spPr>
          <a:xfrm>
            <a:off x="2037998" y="4414680"/>
            <a:ext cx="811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b="1" dirty="0">
                <a:solidFill>
                  <a:srgbClr val="FF0000"/>
                </a:solidFill>
              </a:rPr>
              <a:t>ÉNFASIS EN GESTIÓN DE RESIDUOS SÓLIDOS MUNICIPALES EN GUATEMALA</a:t>
            </a:r>
          </a:p>
        </p:txBody>
      </p:sp>
    </p:spTree>
    <p:extLst>
      <p:ext uri="{BB962C8B-B14F-4D97-AF65-F5344CB8AC3E}">
        <p14:creationId xmlns:p14="http://schemas.microsoft.com/office/powerpoint/2010/main" val="408429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153418F-A6F1-DBBF-3EE3-AB9373103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"/>
          <a:stretch/>
        </p:blipFill>
        <p:spPr bwMode="auto">
          <a:xfrm>
            <a:off x="546568" y="458236"/>
            <a:ext cx="5032784" cy="39137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F391E73-771C-2D4B-C256-4198D45F8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8" t="45499" b="28547"/>
          <a:stretch/>
        </p:blipFill>
        <p:spPr bwMode="auto">
          <a:xfrm>
            <a:off x="5435" y="4422682"/>
            <a:ext cx="6115050" cy="1950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0108D7FB-8300-2D83-2FA4-6797A175896F}"/>
              </a:ext>
            </a:extLst>
          </p:cNvPr>
          <p:cNvCxnSpPr>
            <a:cxnSpLocks/>
          </p:cNvCxnSpPr>
          <p:nvPr/>
        </p:nvCxnSpPr>
        <p:spPr>
          <a:xfrm flipH="1">
            <a:off x="79826" y="2099733"/>
            <a:ext cx="1704025" cy="23229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7E53FC8C-6463-40D7-AED2-DDEBCF33FD7C}"/>
              </a:ext>
            </a:extLst>
          </p:cNvPr>
          <p:cNvCxnSpPr>
            <a:cxnSpLocks/>
          </p:cNvCxnSpPr>
          <p:nvPr/>
        </p:nvCxnSpPr>
        <p:spPr>
          <a:xfrm>
            <a:off x="5579352" y="2099733"/>
            <a:ext cx="541133" cy="23229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A577EDF3-D975-659E-B6E6-8CF55260E9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24092" t="12884" r="18323" b="8628"/>
          <a:stretch/>
        </p:blipFill>
        <p:spPr>
          <a:xfrm>
            <a:off x="6440421" y="450552"/>
            <a:ext cx="5205010" cy="39588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1C48A03-9BDA-7746-22A7-AE0EA1CDDE69}"/>
              </a:ext>
            </a:extLst>
          </p:cNvPr>
          <p:cNvSpPr txBox="1"/>
          <p:nvPr/>
        </p:nvSpPr>
        <p:spPr>
          <a:xfrm>
            <a:off x="6337617" y="5088314"/>
            <a:ext cx="5307814" cy="132856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>
              <a:spcAft>
                <a:spcPts val="450"/>
              </a:spcAft>
            </a:pPr>
            <a:r>
              <a:rPr lang="es-GT" sz="18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“DIRECTRICES DEL IPCC DE 2006” </a:t>
            </a:r>
            <a:r>
              <a:rPr lang="es-GT" sz="18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s-GT" sz="18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50"/>
              </a:spcAft>
            </a:pPr>
            <a:r>
              <a:rPr lang="es-GT" sz="1800" b="1" kern="10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es-GT" sz="18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misiones de dióxido de carbono (CO</a:t>
            </a:r>
            <a:r>
              <a:rPr lang="es-ES" sz="1800" b="1" baseline="-25000" dirty="0">
                <a:solidFill>
                  <a:schemeClr val="bg1"/>
                </a:solidFill>
              </a:rPr>
              <a:t>2</a:t>
            </a:r>
            <a:r>
              <a:rPr lang="es-GT" sz="18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metano (</a:t>
            </a:r>
            <a:r>
              <a:rPr lang="es-ES" sz="1800" b="1" dirty="0">
                <a:solidFill>
                  <a:schemeClr val="bg1"/>
                </a:solidFill>
              </a:rPr>
              <a:t>CH</a:t>
            </a:r>
            <a:r>
              <a:rPr lang="es-ES" sz="1800" b="1" baseline="-25000" dirty="0">
                <a:solidFill>
                  <a:schemeClr val="bg1"/>
                </a:solidFill>
              </a:rPr>
              <a:t>4</a:t>
            </a:r>
            <a:r>
              <a:rPr lang="es-GT" sz="18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y óxido nitroso (N</a:t>
            </a:r>
            <a:r>
              <a:rPr lang="es-ES" sz="1800" b="1" baseline="-25000" dirty="0">
                <a:solidFill>
                  <a:schemeClr val="bg1"/>
                </a:solidFill>
              </a:rPr>
              <a:t>2</a:t>
            </a:r>
            <a:r>
              <a:rPr lang="es-GT" sz="18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O)</a:t>
            </a:r>
            <a:r>
              <a:rPr lang="es-GT" sz="18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450"/>
              </a:spcAft>
            </a:pPr>
            <a:r>
              <a:rPr lang="es-GT" sz="18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según</a:t>
            </a:r>
            <a:r>
              <a:rPr lang="es-GT" sz="18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GT" sz="18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categorías </a:t>
            </a:r>
          </a:p>
        </p:txBody>
      </p:sp>
      <p:sp>
        <p:nvSpPr>
          <p:cNvPr id="16" name="Abrir llave 15">
            <a:extLst>
              <a:ext uri="{FF2B5EF4-FFF2-40B4-BE49-F238E27FC236}">
                <a16:creationId xmlns:a16="http://schemas.microsoft.com/office/drawing/2014/main" id="{BBB5EFC7-16AF-A0EF-941A-AD5DDB87AC1A}"/>
              </a:ext>
            </a:extLst>
          </p:cNvPr>
          <p:cNvSpPr/>
          <p:nvPr/>
        </p:nvSpPr>
        <p:spPr>
          <a:xfrm flipH="1">
            <a:off x="2739497" y="4561389"/>
            <a:ext cx="303446" cy="1622784"/>
          </a:xfrm>
          <a:prstGeom prst="leftBrace">
            <a:avLst>
              <a:gd name="adj1" fmla="val 0"/>
              <a:gd name="adj2" fmla="val 45422"/>
            </a:avLst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cxnSp>
        <p:nvCxnSpPr>
          <p:cNvPr id="17" name="Conector: angular 16">
            <a:extLst>
              <a:ext uri="{FF2B5EF4-FFF2-40B4-BE49-F238E27FC236}">
                <a16:creationId xmlns:a16="http://schemas.microsoft.com/office/drawing/2014/main" id="{55B529B6-E82A-ADF5-1A4D-17525C7895F7}"/>
              </a:ext>
            </a:extLst>
          </p:cNvPr>
          <p:cNvCxnSpPr>
            <a:cxnSpLocks/>
          </p:cNvCxnSpPr>
          <p:nvPr/>
        </p:nvCxnSpPr>
        <p:spPr>
          <a:xfrm rot="10800000">
            <a:off x="3076418" y="5306293"/>
            <a:ext cx="4847771" cy="959040"/>
          </a:xfrm>
          <a:prstGeom prst="bentConnector3">
            <a:avLst>
              <a:gd name="adj1" fmla="val 35329"/>
            </a:avLst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161A12D-0575-B0C9-7D8E-3D927980ED6F}"/>
              </a:ext>
            </a:extLst>
          </p:cNvPr>
          <p:cNvSpPr/>
          <p:nvPr/>
        </p:nvSpPr>
        <p:spPr>
          <a:xfrm>
            <a:off x="6440422" y="458236"/>
            <a:ext cx="5205010" cy="1056579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85375ACE-C83C-FEA8-EAF3-2DCF2C265265}"/>
              </a:ext>
            </a:extLst>
          </p:cNvPr>
          <p:cNvSpPr/>
          <p:nvPr/>
        </p:nvSpPr>
        <p:spPr>
          <a:xfrm rot="5400000">
            <a:off x="6001221" y="906255"/>
            <a:ext cx="2600061" cy="1704024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FE0A36F0-D169-C0E5-4F83-DDABFF8CD447}"/>
              </a:ext>
            </a:extLst>
          </p:cNvPr>
          <p:cNvSpPr/>
          <p:nvPr/>
        </p:nvSpPr>
        <p:spPr>
          <a:xfrm rot="5400000">
            <a:off x="1229372" y="4520768"/>
            <a:ext cx="1622783" cy="1704024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F3B8CDF-AA0B-11E7-58F5-162A46E9020D}"/>
              </a:ext>
            </a:extLst>
          </p:cNvPr>
          <p:cNvSpPr txBox="1"/>
          <p:nvPr/>
        </p:nvSpPr>
        <p:spPr>
          <a:xfrm>
            <a:off x="806544" y="73323"/>
            <a:ext cx="4772808" cy="367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GT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  ESTRUCTURA DEL SECTOR DESECHOS	</a:t>
            </a:r>
            <a:endParaRPr lang="es-ES" sz="1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FF8E510-31C9-7A52-394F-1586DB631D84}"/>
              </a:ext>
            </a:extLst>
          </p:cNvPr>
          <p:cNvSpPr txBox="1"/>
          <p:nvPr/>
        </p:nvSpPr>
        <p:spPr>
          <a:xfrm>
            <a:off x="6404503" y="4452477"/>
            <a:ext cx="5240928" cy="67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GT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 Grupo Intergubernamental de Expertos sobre el Cambio Climático (IPCC) es el principal órgano internacional encargado de evaluar el conocimiento sobre el cambio climático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160D7C8-0468-6DBE-AC25-E04D9EE5A7E9}"/>
              </a:ext>
            </a:extLst>
          </p:cNvPr>
          <p:cNvSpPr txBox="1"/>
          <p:nvPr/>
        </p:nvSpPr>
        <p:spPr>
          <a:xfrm>
            <a:off x="7924188" y="25564"/>
            <a:ext cx="2585767" cy="367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ÁRBOL DE DECISIÓN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7998184-4792-A622-53F2-EB074DD875EE}"/>
              </a:ext>
            </a:extLst>
          </p:cNvPr>
          <p:cNvSpPr/>
          <p:nvPr/>
        </p:nvSpPr>
        <p:spPr>
          <a:xfrm rot="5400000">
            <a:off x="7852795" y="2248587"/>
            <a:ext cx="2477108" cy="1859962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10902C5-63F5-E484-FBDC-6BC524DBF7B7}"/>
              </a:ext>
            </a:extLst>
          </p:cNvPr>
          <p:cNvSpPr/>
          <p:nvPr/>
        </p:nvSpPr>
        <p:spPr>
          <a:xfrm rot="5400000">
            <a:off x="6624729" y="2881857"/>
            <a:ext cx="1351137" cy="1704024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B53F695-49E2-D208-F7B7-F201BDEC5789}"/>
              </a:ext>
            </a:extLst>
          </p:cNvPr>
          <p:cNvSpPr txBox="1"/>
          <p:nvPr/>
        </p:nvSpPr>
        <p:spPr>
          <a:xfrm>
            <a:off x="11100122" y="96081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dirty="0"/>
              <a:t>*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C233843-151A-C5F4-FEC1-77AD40F610FD}"/>
              </a:ext>
            </a:extLst>
          </p:cNvPr>
          <p:cNvSpPr txBox="1"/>
          <p:nvPr/>
        </p:nvSpPr>
        <p:spPr>
          <a:xfrm>
            <a:off x="6259271" y="446655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dirty="0"/>
              <a:t>*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E13AB6FC-2286-1393-0538-51C959596FEF}"/>
                  </a:ext>
                </a:extLst>
              </p14:cNvPr>
              <p14:cNvContentPartPr/>
              <p14:nvPr/>
            </p14:nvContentPartPr>
            <p14:xfrm>
              <a:off x="1511784" y="4681728"/>
              <a:ext cx="1208160" cy="72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E13AB6FC-2286-1393-0538-51C959596FE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76144" y="4537728"/>
                <a:ext cx="12798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53827E6C-2491-766C-3D2A-18E51CB911FC}"/>
                  </a:ext>
                </a:extLst>
              </p14:cNvPr>
              <p14:cNvContentPartPr/>
              <p14:nvPr/>
            </p14:nvContentPartPr>
            <p14:xfrm>
              <a:off x="1499904" y="4827168"/>
              <a:ext cx="327960" cy="5004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53827E6C-2491-766C-3D2A-18E51CB911F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63904" y="4755528"/>
                <a:ext cx="399600" cy="19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749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 animBg="1"/>
      <p:bldP spid="26" grpId="0" animBg="1"/>
      <p:bldP spid="27" grpId="0" animBg="1"/>
      <p:bldP spid="29" grpId="0" animBg="1"/>
      <p:bldP spid="33" grpId="0"/>
      <p:bldP spid="34" grpId="0" animBg="1"/>
      <p:bldP spid="2" grpId="0" animBg="1"/>
      <p:bldP spid="3" grpId="0" animBg="1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9AF97F-972E-BA2A-AEC3-41D17175C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2023" t="1546" r="6150" b="49372"/>
          <a:stretch/>
        </p:blipFill>
        <p:spPr>
          <a:xfrm>
            <a:off x="463825" y="954156"/>
            <a:ext cx="10906540" cy="336605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902EA60-E7C6-241E-B364-F9CF91A91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29" y="-106018"/>
            <a:ext cx="10813775" cy="118872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8D1E663-5CE9-8ACA-098D-FADC39F74A90}"/>
              </a:ext>
            </a:extLst>
          </p:cNvPr>
          <p:cNvSpPr txBox="1"/>
          <p:nvPr/>
        </p:nvSpPr>
        <p:spPr>
          <a:xfrm>
            <a:off x="556590" y="6480314"/>
            <a:ext cx="1081377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s-GT" dirty="0"/>
              <a:t>*</a:t>
            </a:r>
            <a:r>
              <a:rPr lang="es-GT" sz="1600" dirty="0"/>
              <a:t>ECONSULT: Empresa en Ingeniería Ambiental y Sanitaria; </a:t>
            </a:r>
            <a:r>
              <a:rPr lang="es-GT" dirty="0"/>
              <a:t>**</a:t>
            </a:r>
            <a:r>
              <a:rPr lang="es-GT" sz="1400" dirty="0"/>
              <a:t>BASTERRECHEA y Asociados S. 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15626BD-71DC-C2A7-46E6-A23A081D4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2023" t="45894" r="6150" b="36232"/>
          <a:stretch/>
        </p:blipFill>
        <p:spPr>
          <a:xfrm>
            <a:off x="463825" y="3995531"/>
            <a:ext cx="10906540" cy="12258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77364FF-C34B-20BA-9473-47766EA35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2023" t="59324" r="6150" b="18067"/>
          <a:stretch/>
        </p:blipFill>
        <p:spPr>
          <a:xfrm>
            <a:off x="463825" y="4929809"/>
            <a:ext cx="10906540" cy="155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9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81966" y="67235"/>
            <a:ext cx="10500569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sz="2400" b="1" dirty="0">
                <a:solidFill>
                  <a:schemeClr val="bg1"/>
                </a:solidFill>
              </a:rPr>
              <a:t>EJERCICIO DE CÁLCULO: GENERACIÓN DE DESECHOS SÓLIDOS MUNICIPALES (año 2018)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81966" y="981822"/>
            <a:ext cx="10500570" cy="2862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GT" b="1" dirty="0">
                <a:solidFill>
                  <a:srgbClr val="FF0000"/>
                </a:solidFill>
              </a:rPr>
              <a:t>ÁREA METROPOLITANA/DEPARTAMENTO DE GUATEMALA (desechos urbanos)</a:t>
            </a:r>
          </a:p>
          <a:p>
            <a:r>
              <a:rPr lang="es-GT" b="1" dirty="0"/>
              <a:t>POBLACIÓN 2018:  3,015,081 Habitantes en el departamento de Guatemala (según Censo INE 2018)</a:t>
            </a:r>
          </a:p>
          <a:p>
            <a:r>
              <a:rPr lang="es-GT" dirty="0"/>
              <a:t>	NO POBRE: (75%)* 2,261,311Hab. a 0.82Kg/Hab.-Día**=1,854 TM/Día=  676,710 TM/Año</a:t>
            </a:r>
          </a:p>
          <a:p>
            <a:r>
              <a:rPr lang="es-GT" dirty="0"/>
              <a:t>	       POBRE: (11%)*   331,659 Hab. a 0.67Kg/Hab.-Día**=    222 TM/Día=       81,030 TM/Año</a:t>
            </a:r>
          </a:p>
          <a:p>
            <a:r>
              <a:rPr lang="es-GT" dirty="0"/>
              <a:t>	</a:t>
            </a:r>
            <a:r>
              <a:rPr lang="es-GT" u="sng" dirty="0"/>
              <a:t>POBRE EXT: (01%)*     30,151 Hab. a 0.53Kg/Hab.-Día**=      16 TM/Día=          5,833 TM/Año</a:t>
            </a:r>
          </a:p>
          <a:p>
            <a:r>
              <a:rPr lang="es-GT" b="1" u="sng" dirty="0">
                <a:solidFill>
                  <a:srgbClr val="FF0000"/>
                </a:solidFill>
              </a:rPr>
              <a:t>TOTAL GENERACIÓN DE RSU EN DEPARTAMENTO DE GUATEMALA	               763,573 TM/Año </a:t>
            </a:r>
          </a:p>
          <a:p>
            <a:pPr lvl="1"/>
            <a:r>
              <a:rPr lang="es-GT" b="1" dirty="0"/>
              <a:t>PORCENTAJE CON RECOLECCIÓN Y DISPOSICIÓN FINAL (75%)</a:t>
            </a:r>
            <a:r>
              <a:rPr lang="es-GT" dirty="0"/>
              <a:t>	               </a:t>
            </a:r>
            <a:r>
              <a:rPr lang="es-GT" b="1" u="sng" dirty="0"/>
              <a:t>572,680 TM/Año</a:t>
            </a:r>
          </a:p>
          <a:p>
            <a:pPr lvl="1"/>
            <a:r>
              <a:rPr lang="es-GT" dirty="0"/>
              <a:t>RELLENO “ZONA 3” (66%)					               381,787 TM/Año</a:t>
            </a:r>
          </a:p>
          <a:p>
            <a:pPr lvl="1"/>
            <a:r>
              <a:rPr lang="es-GT" u="sng" dirty="0"/>
              <a:t>RELLENO “Km 22”    (33%)					               190,893 TM/Año</a:t>
            </a:r>
          </a:p>
          <a:p>
            <a:pPr lvl="1" algn="ctr"/>
            <a:r>
              <a:rPr lang="es-GT" dirty="0">
                <a:solidFill>
                  <a:srgbClr val="FF0000"/>
                </a:solidFill>
              </a:rPr>
              <a:t>O sea que </a:t>
            </a:r>
            <a:r>
              <a:rPr lang="es-GT" u="sng" dirty="0">
                <a:solidFill>
                  <a:srgbClr val="FF0000"/>
                </a:solidFill>
              </a:rPr>
              <a:t>190,893 </a:t>
            </a:r>
            <a:r>
              <a:rPr lang="es-GT" dirty="0">
                <a:solidFill>
                  <a:srgbClr val="FF0000"/>
                </a:solidFill>
              </a:rPr>
              <a:t>TM/Año (523TM/día) no se recolectan en el Área Metropolitana)</a:t>
            </a:r>
            <a:endParaRPr lang="es-GT" u="sng" dirty="0">
              <a:solidFill>
                <a:srgbClr val="FF000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85711" y="3903345"/>
            <a:ext cx="4740618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GT" b="1" u="sng" dirty="0">
                <a:solidFill>
                  <a:srgbClr val="FF0000"/>
                </a:solidFill>
              </a:rPr>
              <a:t>GEN. RESTO ÁREAS URBANAS DEL PAÍS</a:t>
            </a:r>
          </a:p>
          <a:p>
            <a:r>
              <a:rPr lang="es-GT" dirty="0"/>
              <a:t>POBLACIÓN: 4,435,562Hab. a 0.67Kg/</a:t>
            </a:r>
            <a:r>
              <a:rPr lang="es-GT" dirty="0" err="1"/>
              <a:t>H.Día</a:t>
            </a:r>
            <a:r>
              <a:rPr lang="es-GT" dirty="0"/>
              <a:t>**</a:t>
            </a:r>
          </a:p>
          <a:p>
            <a:r>
              <a:rPr lang="es-GT" b="1" dirty="0"/>
              <a:t>TOTAL: 2,971TM</a:t>
            </a:r>
            <a:r>
              <a:rPr lang="es-GT" b="1" u="sng" dirty="0"/>
              <a:t>/día=</a:t>
            </a:r>
            <a:r>
              <a:rPr lang="es-GT" b="1" dirty="0"/>
              <a:t> 1,084,716TM/año</a:t>
            </a:r>
          </a:p>
          <a:p>
            <a:r>
              <a:rPr lang="es-GT" dirty="0"/>
              <a:t> __</a:t>
            </a:r>
            <a:r>
              <a:rPr lang="es-GT" u="sng" dirty="0"/>
              <a:t>Recolectada (35%)=     379,651TM/año___</a:t>
            </a:r>
          </a:p>
          <a:p>
            <a:pPr algn="ctr"/>
            <a:r>
              <a:rPr lang="es-GT" b="1" u="sng" dirty="0">
                <a:solidFill>
                  <a:srgbClr val="FF0000"/>
                </a:solidFill>
              </a:rPr>
              <a:t>GRAN TOTAL GENERACIÓN URBANA</a:t>
            </a:r>
            <a:r>
              <a:rPr lang="es-GT" u="sng" dirty="0">
                <a:solidFill>
                  <a:srgbClr val="FF0000"/>
                </a:solidFill>
              </a:rPr>
              <a:t>:</a:t>
            </a:r>
          </a:p>
          <a:p>
            <a:r>
              <a:rPr lang="es-GT" b="1" u="sng" dirty="0"/>
              <a:t>5,534TM/día = 1,848,290TM/año</a:t>
            </a:r>
            <a:r>
              <a:rPr lang="es-GT" u="sng" dirty="0"/>
              <a:t>___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141917" y="3903345"/>
            <a:ext cx="4740618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GT" b="1" u="sng" dirty="0">
                <a:solidFill>
                  <a:srgbClr val="FF0000"/>
                </a:solidFill>
              </a:rPr>
              <a:t>GENERACIÓN RURAL APROXIMADA </a:t>
            </a:r>
            <a:endParaRPr lang="es-GT" b="1" dirty="0">
              <a:solidFill>
                <a:srgbClr val="FF0000"/>
              </a:solidFill>
            </a:endParaRPr>
          </a:p>
          <a:p>
            <a:r>
              <a:rPr lang="es-GT" dirty="0"/>
              <a:t>POBLACIÓN: 7,450,643H. a 0.25 Kg/</a:t>
            </a:r>
            <a:r>
              <a:rPr lang="es-GT" dirty="0" err="1"/>
              <a:t>H.Día</a:t>
            </a:r>
            <a:r>
              <a:rPr lang="es-GT" dirty="0"/>
              <a:t>***</a:t>
            </a:r>
          </a:p>
          <a:p>
            <a:r>
              <a:rPr lang="es-GT" b="1" dirty="0"/>
              <a:t>TOTAL: 1,863TM/día = 679,871TM/año</a:t>
            </a:r>
          </a:p>
          <a:p>
            <a:r>
              <a:rPr lang="es-GT" u="sng" dirty="0"/>
              <a:t>	    Sin Recolección_______________</a:t>
            </a:r>
          </a:p>
          <a:p>
            <a:pPr algn="ctr"/>
            <a:r>
              <a:rPr lang="es-GT" b="1" u="sng" dirty="0">
                <a:solidFill>
                  <a:srgbClr val="FF0000"/>
                </a:solidFill>
              </a:rPr>
              <a:t>GRAN TOTAL DESECHOS SÓLIDOS DEL PAÍS</a:t>
            </a:r>
          </a:p>
          <a:p>
            <a:pPr algn="ctr"/>
            <a:r>
              <a:rPr lang="es-GT" b="1" u="sng" dirty="0"/>
              <a:t>6,926TM/día = 2,528,161TM/año</a:t>
            </a:r>
            <a:r>
              <a:rPr lang="es-GT" u="sng" dirty="0"/>
              <a:t>___</a:t>
            </a:r>
            <a:endParaRPr lang="es-GT" b="1" u="sng" dirty="0"/>
          </a:p>
        </p:txBody>
      </p:sp>
      <p:sp>
        <p:nvSpPr>
          <p:cNvPr id="6" name="CuadroTexto 5"/>
          <p:cNvSpPr txBox="1"/>
          <p:nvPr/>
        </p:nvSpPr>
        <p:spPr>
          <a:xfrm>
            <a:off x="381967" y="5657671"/>
            <a:ext cx="10500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/>
              <a:t>*Porcentajes de pobreza según tabla del INE año 2014 </a:t>
            </a:r>
            <a:r>
              <a:rPr lang="es-GT" b="1" dirty="0"/>
              <a:t>(0.75Kg/</a:t>
            </a:r>
            <a:r>
              <a:rPr lang="es-GT" b="1" dirty="0" err="1"/>
              <a:t>hab</a:t>
            </a:r>
            <a:r>
              <a:rPr lang="es-GT" b="1" dirty="0"/>
              <a:t>-día PPC promedio del Área </a:t>
            </a:r>
            <a:r>
              <a:rPr lang="es-GT" b="1" dirty="0" err="1"/>
              <a:t>Met</a:t>
            </a:r>
            <a:r>
              <a:rPr lang="es-GT" b="1" dirty="0"/>
              <a:t>,) </a:t>
            </a:r>
          </a:p>
          <a:p>
            <a:r>
              <a:rPr lang="es-GT" dirty="0"/>
              <a:t>** Según promedio gráfica de PCC POR AÑO-REGIÓN-CATEGORÍA SOCIO-ECONÓMICA (Kg/</a:t>
            </a:r>
            <a:r>
              <a:rPr lang="es-GT" dirty="0" err="1"/>
              <a:t>hab</a:t>
            </a:r>
            <a:r>
              <a:rPr lang="es-GT" dirty="0"/>
              <a:t>-día)</a:t>
            </a:r>
          </a:p>
          <a:p>
            <a:r>
              <a:rPr lang="es-GT" dirty="0"/>
              <a:t>***Con información del NCYT-Censo 2018  y promedios calculados por expertos </a:t>
            </a:r>
          </a:p>
          <a:p>
            <a:r>
              <a:rPr lang="es-GT" b="1" dirty="0"/>
              <a:t>NOTA.- Sin contar un 30% aproximadamente más de desechos Comerciales-Industriales</a:t>
            </a:r>
          </a:p>
        </p:txBody>
      </p:sp>
    </p:spTree>
    <p:extLst>
      <p:ext uri="{BB962C8B-B14F-4D97-AF65-F5344CB8AC3E}">
        <p14:creationId xmlns:p14="http://schemas.microsoft.com/office/powerpoint/2010/main" val="257360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47240" y="78865"/>
            <a:ext cx="11267358" cy="4308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GRÁFICAS:</a:t>
            </a:r>
            <a:r>
              <a:rPr kumimoji="0" lang="es-ES" sz="22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PORCENTAJES DE </a:t>
            </a:r>
            <a:r>
              <a:rPr kumimoji="0" lang="es-ES" sz="2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COMPONENTES DE DESECHOS SÓLIDOS URBANOS EN GUATEMALA</a:t>
            </a:r>
          </a:p>
        </p:txBody>
      </p:sp>
      <p:graphicFrame>
        <p:nvGraphicFramePr>
          <p:cNvPr id="3" name="Gráfico 2"/>
          <p:cNvGraphicFramePr/>
          <p:nvPr/>
        </p:nvGraphicFramePr>
        <p:xfrm>
          <a:off x="421342" y="549053"/>
          <a:ext cx="5674658" cy="3859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3"/>
          <a:srcRect l="5979" t="7394" r="16482" b="4603"/>
          <a:stretch/>
        </p:blipFill>
        <p:spPr>
          <a:xfrm>
            <a:off x="6243918" y="539639"/>
            <a:ext cx="5298142" cy="38591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l="18436" t="39309" r="20779" b="34375"/>
          <a:stretch/>
        </p:blipFill>
        <p:spPr>
          <a:xfrm>
            <a:off x="347241" y="4438098"/>
            <a:ext cx="11267357" cy="2181366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9277474" y="6588391"/>
            <a:ext cx="21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1400" dirty="0"/>
              <a:t>FUENTE: ECONSULT y otros</a:t>
            </a:r>
            <a:endParaRPr lang="es-GT" sz="1400" b="1" dirty="0"/>
          </a:p>
        </p:txBody>
      </p:sp>
      <p:sp>
        <p:nvSpPr>
          <p:cNvPr id="4" name="Rectángulo 3"/>
          <p:cNvSpPr/>
          <p:nvPr/>
        </p:nvSpPr>
        <p:spPr>
          <a:xfrm>
            <a:off x="6338177" y="640285"/>
            <a:ext cx="125066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700" b="1" dirty="0"/>
              <a:t>GRÁFICA 6. </a:t>
            </a:r>
            <a:endParaRPr lang="es-GT" sz="1700" b="1" dirty="0"/>
          </a:p>
        </p:txBody>
      </p:sp>
    </p:spTree>
    <p:extLst>
      <p:ext uri="{BB962C8B-B14F-4D97-AF65-F5344CB8AC3E}">
        <p14:creationId xmlns:p14="http://schemas.microsoft.com/office/powerpoint/2010/main" val="179689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C5189-F809-BB5A-E7E5-EFB2D65F4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EB46959-306D-713D-75CF-8614E9B345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741" t="51932" r="28716" b="10211"/>
          <a:stretch/>
        </p:blipFill>
        <p:spPr>
          <a:xfrm>
            <a:off x="7409043" y="3082540"/>
            <a:ext cx="3605658" cy="37168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0B89CFE-F121-B768-6C86-94A5848974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592" r="12255" b="53568"/>
          <a:stretch/>
        </p:blipFill>
        <p:spPr>
          <a:xfrm>
            <a:off x="98853" y="58615"/>
            <a:ext cx="6661799" cy="37935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D7F0CD6-E9D2-2D44-0FC1-D83F4D522FF8}"/>
              </a:ext>
            </a:extLst>
          </p:cNvPr>
          <p:cNvSpPr txBox="1"/>
          <p:nvPr/>
        </p:nvSpPr>
        <p:spPr>
          <a:xfrm>
            <a:off x="1305065" y="3520088"/>
            <a:ext cx="3563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dirty="0"/>
              <a:t>Factores de                        conversión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2EA9E1B2-235F-6FDE-6A0D-CFC756E5CD64}"/>
              </a:ext>
            </a:extLst>
          </p:cNvPr>
          <p:cNvCxnSpPr>
            <a:cxnSpLocks/>
          </p:cNvCxnSpPr>
          <p:nvPr/>
        </p:nvCxnSpPr>
        <p:spPr>
          <a:xfrm>
            <a:off x="6236677" y="3704754"/>
            <a:ext cx="786714" cy="4917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56FECD7-D191-335E-5FCC-B176B82506F0}"/>
              </a:ext>
            </a:extLst>
          </p:cNvPr>
          <p:cNvSpPr/>
          <p:nvPr/>
        </p:nvSpPr>
        <p:spPr>
          <a:xfrm>
            <a:off x="10114391" y="5689766"/>
            <a:ext cx="900310" cy="43976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970D701-904A-021E-533B-F05B5C8C1028}"/>
              </a:ext>
            </a:extLst>
          </p:cNvPr>
          <p:cNvSpPr/>
          <p:nvPr/>
        </p:nvSpPr>
        <p:spPr>
          <a:xfrm>
            <a:off x="5517318" y="1654413"/>
            <a:ext cx="578682" cy="32856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C3FCB90-ACF0-A3A1-DCFE-8496004626A6}"/>
              </a:ext>
            </a:extLst>
          </p:cNvPr>
          <p:cNvSpPr/>
          <p:nvPr/>
        </p:nvSpPr>
        <p:spPr>
          <a:xfrm>
            <a:off x="3405132" y="2435379"/>
            <a:ext cx="508500" cy="33389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DA0F071-AAB2-3C35-52D7-659C63796C10}"/>
              </a:ext>
            </a:extLst>
          </p:cNvPr>
          <p:cNvSpPr/>
          <p:nvPr/>
        </p:nvSpPr>
        <p:spPr>
          <a:xfrm>
            <a:off x="170687" y="3218137"/>
            <a:ext cx="449409" cy="36933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23AF61C-F42E-9472-A87D-217DED0AF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-2181063"/>
            <a:ext cx="4631750" cy="218106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0F39EA7-1A88-4775-143C-86DEC3466D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817"/>
          <a:stretch/>
        </p:blipFill>
        <p:spPr>
          <a:xfrm>
            <a:off x="98853" y="3945978"/>
            <a:ext cx="6661798" cy="285340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4AF3980-1AB1-CD44-6EA5-3395E82220CB}"/>
              </a:ext>
            </a:extLst>
          </p:cNvPr>
          <p:cNvSpPr txBox="1"/>
          <p:nvPr/>
        </p:nvSpPr>
        <p:spPr>
          <a:xfrm>
            <a:off x="6781514" y="67235"/>
            <a:ext cx="4644315" cy="267765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sz="2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GRÁFICAS DE EMISIONES POR DESECHOS DE </a:t>
            </a:r>
          </a:p>
          <a:p>
            <a:pPr algn="ctr"/>
            <a:r>
              <a:rPr lang="es-GT" sz="2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(CO</a:t>
            </a:r>
            <a:r>
              <a:rPr lang="es-GT" sz="2400" b="1" kern="100" baseline="-25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s-GT" sz="2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(CH</a:t>
            </a:r>
            <a:r>
              <a:rPr lang="es-GT" sz="2400" b="1" kern="100" baseline="-25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r>
              <a:rPr lang="es-GT" sz="2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Y (N</a:t>
            </a:r>
            <a:r>
              <a:rPr lang="es-GT" sz="2400" b="1" kern="100" baseline="-25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s-GT" sz="2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O) </a:t>
            </a:r>
          </a:p>
          <a:p>
            <a:pPr algn="ctr"/>
            <a:r>
              <a:rPr lang="es-GT" sz="2400" b="1" kern="10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s-GT" sz="2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 sector y por categorías:  Disposición, Tratamiento Biológico, Incineración y por aguas residuales</a:t>
            </a:r>
          </a:p>
        </p:txBody>
      </p:sp>
    </p:spTree>
    <p:extLst>
      <p:ext uri="{BB962C8B-B14F-4D97-AF65-F5344CB8AC3E}">
        <p14:creationId xmlns:p14="http://schemas.microsoft.com/office/powerpoint/2010/main" val="124174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5" grpId="0" animBg="1"/>
      <p:bldP spid="6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C940C-ADE4-7C40-FD35-C4D3C5A98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3B6D7CE-352A-A968-EA81-321D573C0294}"/>
              </a:ext>
            </a:extLst>
          </p:cNvPr>
          <p:cNvSpPr txBox="1"/>
          <p:nvPr/>
        </p:nvSpPr>
        <p:spPr>
          <a:xfrm>
            <a:off x="256525" y="3476592"/>
            <a:ext cx="11192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/>
              <a:t>CASO DEL VERTEDERO MUNICIPAL DE “EL TRÉBOL”, ZONA 3 QUE HA INICIADO LA PRODUCCIÓN DE COMPOST Y GENERA ENERGÍA ELÉCTRICA INICIANDO CON 1 </a:t>
            </a:r>
            <a:r>
              <a:rPr lang="es-GT" b="1" dirty="0" err="1"/>
              <a:t>Mw</a:t>
            </a:r>
            <a:r>
              <a:rPr lang="es-GT" b="1" dirty="0"/>
              <a:t>, EN 2017, AHORA 7Mw, EN 2025</a:t>
            </a:r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id="{EEFBEE4A-247C-20C2-CC41-FE0DB5604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41" y="-39133"/>
            <a:ext cx="11192718" cy="937752"/>
          </a:xfr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>
            <a:normAutofit fontScale="90000"/>
          </a:bodyPr>
          <a:lstStyle/>
          <a:p>
            <a:pPr algn="ctr"/>
            <a:r>
              <a:rPr lang="es-GT" sz="3200" b="1" dirty="0">
                <a:solidFill>
                  <a:schemeClr val="bg1"/>
                </a:solidFill>
              </a:rPr>
              <a:t>DE CÓMO EL COMPOSTAJE Y EXTRACCIÓN/APROVECHAMIENTO  DE BIOGÁS EN UN VERTEDERO IMPLICA DISMINUCIÓN DE GEI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463C311-DBA2-E0CA-5A12-5CEC2C99E265}"/>
              </a:ext>
            </a:extLst>
          </p:cNvPr>
          <p:cNvPicPr/>
          <p:nvPr/>
        </p:nvPicPr>
        <p:blipFill>
          <a:blip r:embed="rId2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1" y="1050689"/>
            <a:ext cx="5469722" cy="2378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EBFBD96-E554-8289-EC88-3B39B201CC0C}"/>
              </a:ext>
            </a:extLst>
          </p:cNvPr>
          <p:cNvSpPr txBox="1"/>
          <p:nvPr/>
        </p:nvSpPr>
        <p:spPr>
          <a:xfrm>
            <a:off x="282620" y="1029301"/>
            <a:ext cx="2001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>
                <a:solidFill>
                  <a:schemeClr val="bg1"/>
                </a:solidFill>
              </a:rPr>
              <a:t>Pozos para extracción de biogás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CC50D6D5-10B9-8FBA-A3ED-9C0B5BD5C60A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2284078" y="1290911"/>
            <a:ext cx="1730361" cy="134473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5AB2AD0E-A726-A644-3F9F-17E5C44854ED}"/>
              </a:ext>
            </a:extLst>
          </p:cNvPr>
          <p:cNvCxnSpPr>
            <a:cxnSpLocks/>
            <a:stCxn id="2" idx="3"/>
          </p:cNvCxnSpPr>
          <p:nvPr/>
        </p:nvCxnSpPr>
        <p:spPr>
          <a:xfrm flipH="1">
            <a:off x="1731818" y="1290911"/>
            <a:ext cx="552260" cy="109207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EB13F29-AEDB-2E89-F8F2-97ED469ED91B}"/>
              </a:ext>
            </a:extLst>
          </p:cNvPr>
          <p:cNvSpPr txBox="1"/>
          <p:nvPr/>
        </p:nvSpPr>
        <p:spPr>
          <a:xfrm>
            <a:off x="9669920" y="4405959"/>
            <a:ext cx="175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sz="1400" b="1" dirty="0">
                <a:solidFill>
                  <a:schemeClr val="bg1"/>
                </a:solidFill>
              </a:rPr>
              <a:t>Planta generadora</a:t>
            </a:r>
          </a:p>
          <a:p>
            <a:pPr algn="r"/>
            <a:r>
              <a:rPr lang="es-GT" sz="1400" b="1" dirty="0">
                <a:solidFill>
                  <a:schemeClr val="bg1"/>
                </a:solidFill>
              </a:rPr>
              <a:t>de Electricidad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897099D5-8DC8-6264-53F9-D7E211B90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6321"/>
          <a:stretch/>
        </p:blipFill>
        <p:spPr>
          <a:xfrm>
            <a:off x="240472" y="4421803"/>
            <a:ext cx="5496114" cy="2040803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BA4DE2E6-BA67-4FD0-C876-2DF01331EAC3}"/>
              </a:ext>
            </a:extLst>
          </p:cNvPr>
          <p:cNvSpPr/>
          <p:nvPr/>
        </p:nvSpPr>
        <p:spPr>
          <a:xfrm>
            <a:off x="2662564" y="5143190"/>
            <a:ext cx="1929483" cy="276644"/>
          </a:xfrm>
          <a:custGeom>
            <a:avLst/>
            <a:gdLst>
              <a:gd name="connsiteX0" fmla="*/ 0 w 3162993"/>
              <a:gd name="connsiteY0" fmla="*/ 343776 h 343776"/>
              <a:gd name="connsiteX1" fmla="*/ 2373284 w 3162993"/>
              <a:gd name="connsiteY1" fmla="*/ 2954 h 343776"/>
              <a:gd name="connsiteX2" fmla="*/ 3162993 w 3162993"/>
              <a:gd name="connsiteY2" fmla="*/ 169208 h 343776"/>
              <a:gd name="connsiteX3" fmla="*/ 3162993 w 3162993"/>
              <a:gd name="connsiteY3" fmla="*/ 169208 h 34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2993" h="343776">
                <a:moveTo>
                  <a:pt x="0" y="343776"/>
                </a:moveTo>
                <a:cubicBezTo>
                  <a:pt x="923059" y="187912"/>
                  <a:pt x="1846119" y="32049"/>
                  <a:pt x="2373284" y="2954"/>
                </a:cubicBezTo>
                <a:cubicBezTo>
                  <a:pt x="2900449" y="-26141"/>
                  <a:pt x="3162993" y="169208"/>
                  <a:pt x="3162993" y="169208"/>
                </a:cubicBezTo>
                <a:lnTo>
                  <a:pt x="3162993" y="169208"/>
                </a:lnTo>
              </a:path>
            </a:pathLst>
          </a:custGeom>
          <a:noFill/>
          <a:ln w="5715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>
              <a:solidFill>
                <a:srgbClr val="C00000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1DECC20-860B-169E-5CD1-C96F43B4D8CC}"/>
              </a:ext>
            </a:extLst>
          </p:cNvPr>
          <p:cNvSpPr txBox="1"/>
          <p:nvPr/>
        </p:nvSpPr>
        <p:spPr>
          <a:xfrm>
            <a:off x="4479998" y="5886687"/>
            <a:ext cx="1238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sz="1200" dirty="0">
                <a:solidFill>
                  <a:srgbClr val="FF0000"/>
                </a:solidFill>
              </a:rPr>
              <a:t>Nótese la</a:t>
            </a:r>
          </a:p>
          <a:p>
            <a:pPr algn="r"/>
            <a:r>
              <a:rPr lang="es-GT" sz="1200" dirty="0">
                <a:solidFill>
                  <a:srgbClr val="FF0000"/>
                </a:solidFill>
              </a:rPr>
              <a:t>disminución</a:t>
            </a:r>
          </a:p>
        </p:txBody>
      </p:sp>
      <p:cxnSp>
        <p:nvCxnSpPr>
          <p:cNvPr id="29" name="Conector angular 70">
            <a:extLst>
              <a:ext uri="{FF2B5EF4-FFF2-40B4-BE49-F238E27FC236}">
                <a16:creationId xmlns:a16="http://schemas.microsoft.com/office/drawing/2014/main" id="{8A7F08F1-9F97-748E-0036-CA7A611A8FA4}"/>
              </a:ext>
            </a:extLst>
          </p:cNvPr>
          <p:cNvCxnSpPr>
            <a:cxnSpLocks/>
          </p:cNvCxnSpPr>
          <p:nvPr/>
        </p:nvCxnSpPr>
        <p:spPr>
          <a:xfrm rot="16200000" flipV="1">
            <a:off x="4197207" y="5230997"/>
            <a:ext cx="919175" cy="819369"/>
          </a:xfrm>
          <a:prstGeom prst="bentConnector3">
            <a:avLst>
              <a:gd name="adj1" fmla="val -628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Municipalidad de Guatemala">
            <a:extLst>
              <a:ext uri="{FF2B5EF4-FFF2-40B4-BE49-F238E27FC236}">
                <a16:creationId xmlns:a16="http://schemas.microsoft.com/office/drawing/2014/main" id="{2C4F4A73-B3BC-2BFE-2231-1C63730063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0" b="22277"/>
          <a:stretch/>
        </p:blipFill>
        <p:spPr bwMode="auto">
          <a:xfrm>
            <a:off x="5979522" y="1050689"/>
            <a:ext cx="5469722" cy="240508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D5A4A84C-7771-1D07-133C-E72D803A7000}"/>
              </a:ext>
            </a:extLst>
          </p:cNvPr>
          <p:cNvSpPr txBox="1"/>
          <p:nvPr/>
        </p:nvSpPr>
        <p:spPr>
          <a:xfrm>
            <a:off x="6292419" y="1080992"/>
            <a:ext cx="5156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Planta de Compostaje Material Orgánico de Poda de Parques  y </a:t>
            </a:r>
            <a:r>
              <a:rPr lang="es-GT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RsSs</a:t>
            </a:r>
            <a:r>
              <a:rPr lang="es-GT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Mercados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549235F-44BB-387C-B8EB-9D5920DFDA83}"/>
              </a:ext>
            </a:extLst>
          </p:cNvPr>
          <p:cNvSpPr txBox="1"/>
          <p:nvPr/>
        </p:nvSpPr>
        <p:spPr>
          <a:xfrm>
            <a:off x="5912006" y="4207187"/>
            <a:ext cx="5522209" cy="30777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>
                <a:solidFill>
                  <a:schemeClr val="bg1"/>
                </a:solidFill>
              </a:rPr>
              <a:t>Planta Termo </a:t>
            </a:r>
            <a:r>
              <a:rPr lang="es-GT" sz="1400" b="1" dirty="0" err="1">
                <a:solidFill>
                  <a:schemeClr val="bg1"/>
                </a:solidFill>
              </a:rPr>
              <a:t>electrica</a:t>
            </a:r>
            <a:r>
              <a:rPr lang="es-GT" sz="1400" b="1" dirty="0">
                <a:solidFill>
                  <a:schemeClr val="bg1"/>
                </a:solidFill>
              </a:rPr>
              <a:t> a base de biogás del Vertedero de zona 3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3524DE4F-2427-3843-1BA4-2B545AC81AA2}"/>
              </a:ext>
            </a:extLst>
          </p:cNvPr>
          <p:cNvSpPr txBox="1"/>
          <p:nvPr/>
        </p:nvSpPr>
        <p:spPr>
          <a:xfrm>
            <a:off x="230777" y="4190970"/>
            <a:ext cx="5496114" cy="30777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>
                <a:solidFill>
                  <a:schemeClr val="bg1"/>
                </a:solidFill>
              </a:rPr>
              <a:t>Sector de Residuos: Total de GEI (</a:t>
            </a:r>
            <a:r>
              <a:rPr lang="es-GT" sz="1400" b="1" dirty="0" err="1">
                <a:solidFill>
                  <a:schemeClr val="bg1"/>
                </a:solidFill>
              </a:rPr>
              <a:t>kt</a:t>
            </a:r>
            <a:r>
              <a:rPr lang="es-GT" sz="1400" b="1" dirty="0">
                <a:solidFill>
                  <a:schemeClr val="bg1"/>
                </a:solidFill>
              </a:rPr>
              <a:t> CO2 </a:t>
            </a:r>
            <a:r>
              <a:rPr lang="es-GT" sz="1400" b="1" dirty="0" err="1">
                <a:solidFill>
                  <a:schemeClr val="bg1"/>
                </a:solidFill>
              </a:rPr>
              <a:t>eq</a:t>
            </a:r>
            <a:r>
              <a:rPr lang="es-GT" sz="1400" b="1" dirty="0">
                <a:solidFill>
                  <a:schemeClr val="bg1"/>
                </a:solidFill>
              </a:rPr>
              <a:t>.) 1990-2018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B3585C93-05D4-F889-A6B8-7B80803DC287}"/>
              </a:ext>
            </a:extLst>
          </p:cNvPr>
          <p:cNvPicPr/>
          <p:nvPr/>
        </p:nvPicPr>
        <p:blipFill rotWithShape="1">
          <a:blip r:embed="rId6"/>
          <a:srcRect l="777" r="8856" b="3005"/>
          <a:stretch/>
        </p:blipFill>
        <p:spPr>
          <a:xfrm>
            <a:off x="5921702" y="4505581"/>
            <a:ext cx="5504442" cy="195702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67736838-7778-FC2F-EA80-6C3EEC46183C}"/>
              </a:ext>
            </a:extLst>
          </p:cNvPr>
          <p:cNvSpPr txBox="1"/>
          <p:nvPr/>
        </p:nvSpPr>
        <p:spPr>
          <a:xfrm>
            <a:off x="6262848" y="6218754"/>
            <a:ext cx="618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</a:p>
        </p:txBody>
      </p:sp>
      <p:pic>
        <p:nvPicPr>
          <p:cNvPr id="43" name="Picture 4" descr="Así genera energía eléctrica Biogás Colombia en el relleno Doña Juana -  Semana">
            <a:extLst>
              <a:ext uri="{FF2B5EF4-FFF2-40B4-BE49-F238E27FC236}">
                <a16:creationId xmlns:a16="http://schemas.microsoft.com/office/drawing/2014/main" id="{99587DD8-296F-0688-CDAA-1272274E13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0"/>
          <a:stretch/>
        </p:blipFill>
        <p:spPr bwMode="auto">
          <a:xfrm>
            <a:off x="5921702" y="4517935"/>
            <a:ext cx="5496114" cy="1969379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593C46F2-09B2-79A0-F072-DB3FEB0FE768}"/>
              </a:ext>
            </a:extLst>
          </p:cNvPr>
          <p:cNvSpPr txBox="1"/>
          <p:nvPr/>
        </p:nvSpPr>
        <p:spPr>
          <a:xfrm>
            <a:off x="6246449" y="6256987"/>
            <a:ext cx="566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95990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31" grpId="0" animBg="1"/>
      <p:bldP spid="35" grpId="0" animBg="1"/>
      <p:bldP spid="42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BE97EDB-E97C-06FB-9844-D2A1B5291D9D}"/>
              </a:ext>
            </a:extLst>
          </p:cNvPr>
          <p:cNvSpPr txBox="1"/>
          <p:nvPr/>
        </p:nvSpPr>
        <p:spPr>
          <a:xfrm>
            <a:off x="0" y="56443"/>
            <a:ext cx="11557320" cy="132343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es-GT" sz="2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PREÁMBULO: LA </a:t>
            </a:r>
            <a:r>
              <a:rPr lang="es-GT" sz="2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ECONOMÍA CIRCULAR VALEDERA, EN </a:t>
            </a:r>
            <a:r>
              <a:rPr lang="es-GT" sz="2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MANEJO</a:t>
            </a:r>
            <a:r>
              <a:rPr lang="es-GT" sz="2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INTEGRAL DE LOS RESIDUOS SÓLIDOS, DEBE INCLUIR EL RECICLAJE DE LA MATERIA ORGÁNICA </a:t>
            </a:r>
          </a:p>
          <a:p>
            <a:pPr algn="ctr"/>
            <a:r>
              <a:rPr lang="es-GT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(y que permite la fijación de carbono atmosférico al suelo mitigando el CC)</a:t>
            </a:r>
            <a:endParaRPr lang="es-GT" sz="280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0A6385A-E8EC-B0E9-8D3F-99103AB89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525280"/>
            <a:ext cx="4998526" cy="35064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9384D68-EE82-4A5C-7CC3-E16C097B1435}"/>
              </a:ext>
            </a:extLst>
          </p:cNvPr>
          <p:cNvSpPr txBox="1"/>
          <p:nvPr/>
        </p:nvSpPr>
        <p:spPr>
          <a:xfrm>
            <a:off x="5440403" y="1512131"/>
            <a:ext cx="6116918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kumimoji="0" lang="es-GT" altLang="es-GT" sz="180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Se trata de pasar de una “economía lineal” de </a:t>
            </a:r>
            <a:r>
              <a:rPr kumimoji="0" lang="es-GT" altLang="es-GT" sz="18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extracción-producción-consumo-desperdicio</a:t>
            </a:r>
            <a:r>
              <a:rPr kumimoji="0" lang="es-GT" altLang="es-GT" sz="180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kumimoji="0" lang="es-GT" altLang="es-GT" sz="180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a una “economía circular”</a:t>
            </a:r>
            <a:r>
              <a:rPr kumimoji="0" lang="es-GT" altLang="es-GT" sz="18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 </a:t>
            </a:r>
            <a:r>
              <a:rPr kumimoji="0" lang="es-GT" altLang="es-GT" sz="180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en la que se cierran los ciclos </a:t>
            </a:r>
            <a:r>
              <a:rPr kumimoji="0" lang="es-GT" altLang="es-GT" sz="1800" i="0" strike="noStrike" cap="none" normalizeH="0" baseline="0" dirty="0">
                <a:ln>
                  <a:noFill/>
                </a:ln>
                <a:effectLst/>
                <a:latin typeface="+mn-lt"/>
              </a:rPr>
              <a:t>de </a:t>
            </a:r>
            <a:r>
              <a:rPr kumimoji="0" lang="es-GT" altLang="es-GT" sz="1800" i="0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producción y se mantiene un flujo constante de recursos naturales</a:t>
            </a:r>
            <a:r>
              <a:rPr kumimoji="0" lang="es-GT" altLang="es-GT" sz="18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”. </a:t>
            </a:r>
            <a:r>
              <a:rPr lang="es-GT" altLang="es-GT" sz="1600" dirty="0"/>
              <a:t>(Según la ONU: Eficiencia de Recursos para América Latina y el Caribe)</a:t>
            </a:r>
            <a:endParaRPr lang="es-GT" altLang="es-GT" sz="16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7C8984-F753-C081-7998-958593928E81}"/>
              </a:ext>
            </a:extLst>
          </p:cNvPr>
          <p:cNvSpPr txBox="1"/>
          <p:nvPr/>
        </p:nvSpPr>
        <p:spPr>
          <a:xfrm>
            <a:off x="6467792" y="3042745"/>
            <a:ext cx="4344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b="1" dirty="0"/>
              <a:t>IMPORTANCIA DEL COMPOSTAJE EN CC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DCCA66C-CD6B-5728-986D-1D9DE8E92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249" y="3358256"/>
            <a:ext cx="6096528" cy="334699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Flecha: hacia la izquierda 6">
            <a:extLst>
              <a:ext uri="{FF2B5EF4-FFF2-40B4-BE49-F238E27FC236}">
                <a16:creationId xmlns:a16="http://schemas.microsoft.com/office/drawing/2014/main" id="{BE38DC77-F04D-2835-9BF3-C5FCAD275A54}"/>
              </a:ext>
            </a:extLst>
          </p:cNvPr>
          <p:cNvSpPr/>
          <p:nvPr/>
        </p:nvSpPr>
        <p:spPr>
          <a:xfrm rot="19839490">
            <a:off x="9102538" y="5142135"/>
            <a:ext cx="978408" cy="484632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800" b="1" dirty="0">
                <a:solidFill>
                  <a:schemeClr val="accent1">
                    <a:lumMod val="75000"/>
                  </a:schemeClr>
                </a:solidFill>
              </a:rPr>
              <a:t>ALMACÉN</a:t>
            </a:r>
          </a:p>
          <a:p>
            <a:pPr algn="ctr"/>
            <a:r>
              <a:rPr lang="es-GT" sz="800" b="1" dirty="0">
                <a:solidFill>
                  <a:schemeClr val="accent1">
                    <a:lumMod val="75000"/>
                  </a:schemeClr>
                </a:solidFill>
              </a:rPr>
              <a:t>DE CARBONO</a:t>
            </a:r>
            <a:endParaRPr lang="es-GT" dirty="0"/>
          </a:p>
        </p:txBody>
      </p:sp>
      <p:sp>
        <p:nvSpPr>
          <p:cNvPr id="8" name="Flecha: hacia la izquierda 7">
            <a:extLst>
              <a:ext uri="{FF2B5EF4-FFF2-40B4-BE49-F238E27FC236}">
                <a16:creationId xmlns:a16="http://schemas.microsoft.com/office/drawing/2014/main" id="{FBD1284A-EEC3-CC1F-E88D-E0A9553C6816}"/>
              </a:ext>
            </a:extLst>
          </p:cNvPr>
          <p:cNvSpPr/>
          <p:nvPr/>
        </p:nvSpPr>
        <p:spPr>
          <a:xfrm rot="19542998">
            <a:off x="9072591" y="3635683"/>
            <a:ext cx="1762081" cy="635928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100" b="1" dirty="0">
                <a:solidFill>
                  <a:schemeClr val="accent1">
                    <a:lumMod val="75000"/>
                  </a:schemeClr>
                </a:solidFill>
              </a:rPr>
              <a:t>BOMBA DE </a:t>
            </a:r>
          </a:p>
          <a:p>
            <a:pPr algn="ctr"/>
            <a:r>
              <a:rPr lang="es-GT" sz="1100" b="1" dirty="0">
                <a:solidFill>
                  <a:schemeClr val="accent1">
                    <a:lumMod val="75000"/>
                  </a:schemeClr>
                </a:solidFill>
              </a:rPr>
              <a:t>CARBONO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085C769-CCDF-44F6-5E82-FBBAB8BD6FF5}"/>
              </a:ext>
            </a:extLst>
          </p:cNvPr>
          <p:cNvSpPr txBox="1"/>
          <p:nvPr/>
        </p:nvSpPr>
        <p:spPr>
          <a:xfrm>
            <a:off x="5440402" y="3379232"/>
            <a:ext cx="3741794" cy="36933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pPr algn="r"/>
            <a:r>
              <a:rPr lang="es-GT" dirty="0">
                <a:solidFill>
                  <a:schemeClr val="bg1"/>
                </a:solidFill>
              </a:rPr>
              <a:t>Tomado del video “Kiss </a:t>
            </a:r>
            <a:r>
              <a:rPr lang="es-GT" dirty="0" err="1">
                <a:solidFill>
                  <a:schemeClr val="bg1"/>
                </a:solidFill>
              </a:rPr>
              <a:t>the</a:t>
            </a:r>
            <a:r>
              <a:rPr lang="es-GT" dirty="0">
                <a:solidFill>
                  <a:schemeClr val="bg1"/>
                </a:solidFill>
              </a:rPr>
              <a:t> </a:t>
            </a:r>
            <a:r>
              <a:rPr lang="es-GT" dirty="0" err="1">
                <a:solidFill>
                  <a:schemeClr val="bg1"/>
                </a:solidFill>
              </a:rPr>
              <a:t>Ground</a:t>
            </a:r>
            <a:r>
              <a:rPr lang="es-GT" dirty="0">
                <a:solidFill>
                  <a:schemeClr val="bg1"/>
                </a:solidFill>
              </a:rPr>
              <a:t>”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B064CD52-2592-5CF9-4FED-9AB71337584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611" t="22357" r="12450" b="61785"/>
          <a:stretch/>
        </p:blipFill>
        <p:spPr>
          <a:xfrm>
            <a:off x="1907900" y="5203773"/>
            <a:ext cx="3101795" cy="11094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2" descr="MANUAL DE BIOGÁS">
            <a:extLst>
              <a:ext uri="{FF2B5EF4-FFF2-40B4-BE49-F238E27FC236}">
                <a16:creationId xmlns:a16="http://schemas.microsoft.com/office/drawing/2014/main" id="{636B50DC-1F9F-3C1E-E868-65657229C1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6" t="26256"/>
          <a:stretch/>
        </p:blipFill>
        <p:spPr bwMode="auto">
          <a:xfrm>
            <a:off x="62990" y="5127763"/>
            <a:ext cx="1446512" cy="118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7565678-32A9-729F-BFA9-0752A71632BF}"/>
              </a:ext>
            </a:extLst>
          </p:cNvPr>
          <p:cNvSpPr txBox="1"/>
          <p:nvPr/>
        </p:nvSpPr>
        <p:spPr>
          <a:xfrm>
            <a:off x="2948842" y="6335918"/>
            <a:ext cx="1152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b="1" dirty="0"/>
              <a:t>Compost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96EE2B3-B8C2-3AB2-807A-70D4240B6CC0}"/>
              </a:ext>
            </a:extLst>
          </p:cNvPr>
          <p:cNvSpPr txBox="1"/>
          <p:nvPr/>
        </p:nvSpPr>
        <p:spPr>
          <a:xfrm>
            <a:off x="432861" y="6335918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b="1" dirty="0"/>
              <a:t>Biogás</a:t>
            </a:r>
          </a:p>
        </p:txBody>
      </p:sp>
      <p:cxnSp>
        <p:nvCxnSpPr>
          <p:cNvPr id="14" name="Conector: angular 13">
            <a:extLst>
              <a:ext uri="{FF2B5EF4-FFF2-40B4-BE49-F238E27FC236}">
                <a16:creationId xmlns:a16="http://schemas.microsoft.com/office/drawing/2014/main" id="{E0383F55-EC0C-FB15-7ED1-96443ED19505}"/>
              </a:ext>
            </a:extLst>
          </p:cNvPr>
          <p:cNvCxnSpPr>
            <a:cxnSpLocks/>
            <a:endCxn id="5" idx="1"/>
          </p:cNvCxnSpPr>
          <p:nvPr/>
        </p:nvCxnSpPr>
        <p:spPr>
          <a:xfrm rot="5400000" flipH="1" flipV="1">
            <a:off x="4189608" y="4242315"/>
            <a:ext cx="3293088" cy="1263280"/>
          </a:xfrm>
          <a:prstGeom prst="bentConnector2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: angular 14">
            <a:extLst>
              <a:ext uri="{FF2B5EF4-FFF2-40B4-BE49-F238E27FC236}">
                <a16:creationId xmlns:a16="http://schemas.microsoft.com/office/drawing/2014/main" id="{ED9C9BD9-20EB-7D53-F97D-7D89C4A581B3}"/>
              </a:ext>
            </a:extLst>
          </p:cNvPr>
          <p:cNvCxnSpPr>
            <a:cxnSpLocks/>
          </p:cNvCxnSpPr>
          <p:nvPr/>
        </p:nvCxnSpPr>
        <p:spPr>
          <a:xfrm rot="16200000" flipH="1">
            <a:off x="-659373" y="4159300"/>
            <a:ext cx="3141354" cy="1581213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F2084689-6193-EB35-2DA0-69D6D77251B3}"/>
              </a:ext>
            </a:extLst>
          </p:cNvPr>
          <p:cNvCxnSpPr>
            <a:cxnSpLocks/>
          </p:cNvCxnSpPr>
          <p:nvPr/>
        </p:nvCxnSpPr>
        <p:spPr>
          <a:xfrm flipH="1" flipV="1">
            <a:off x="4101401" y="6520498"/>
            <a:ext cx="1114283" cy="1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9AD4C438-22D9-54AE-CBFC-DC51857994E6}"/>
              </a:ext>
            </a:extLst>
          </p:cNvPr>
          <p:cNvCxnSpPr>
            <a:cxnSpLocks/>
          </p:cNvCxnSpPr>
          <p:nvPr/>
        </p:nvCxnSpPr>
        <p:spPr>
          <a:xfrm flipH="1">
            <a:off x="1340179" y="6495870"/>
            <a:ext cx="1608663" cy="12271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3" descr="j0205362">
            <a:extLst>
              <a:ext uri="{FF2B5EF4-FFF2-40B4-BE49-F238E27FC236}">
                <a16:creationId xmlns:a16="http://schemas.microsoft.com/office/drawing/2014/main" id="{144C0C9A-7611-BC8D-A0EE-D3BB3FF5DB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6020" y="3166089"/>
            <a:ext cx="683444" cy="6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241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 animBg="1"/>
      <p:bldP spid="9" grpId="0" animBg="1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22F7F-0724-C4E6-1346-C44F714D6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3F369C-92BC-1A6E-1F80-34BA6400DC2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20000"/>
          </a:blip>
          <a:stretch>
            <a:fillRect/>
          </a:stretch>
        </p:blipFill>
        <p:spPr>
          <a:xfrm>
            <a:off x="5715612" y="2650827"/>
            <a:ext cx="5891904" cy="31731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6F3C0B5-46DF-6B76-57C5-9BB62D3B8596}"/>
              </a:ext>
            </a:extLst>
          </p:cNvPr>
          <p:cNvSpPr txBox="1"/>
          <p:nvPr/>
        </p:nvSpPr>
        <p:spPr>
          <a:xfrm>
            <a:off x="5470479" y="1970802"/>
            <a:ext cx="6137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SOLUCIONES AL CAMBIO CLIMÁTICO</a:t>
            </a:r>
          </a:p>
          <a:p>
            <a:pPr algn="ctr"/>
            <a:r>
              <a:rPr lang="es-ES" b="1" dirty="0"/>
              <a:t> BASADAS EN LA NATURALEZA (</a:t>
            </a:r>
            <a:r>
              <a:rPr lang="es-ES" b="1" dirty="0" err="1"/>
              <a:t>SbN</a:t>
            </a:r>
            <a:r>
              <a:rPr lang="es-ES" b="1" dirty="0"/>
              <a:t>)</a:t>
            </a:r>
            <a:endParaRPr lang="es-GT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A00D1A9-2863-8FE8-5442-DBE173E87BA6}"/>
              </a:ext>
            </a:extLst>
          </p:cNvPr>
          <p:cNvSpPr txBox="1"/>
          <p:nvPr/>
        </p:nvSpPr>
        <p:spPr>
          <a:xfrm>
            <a:off x="117374" y="2372079"/>
            <a:ext cx="49985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b="1" dirty="0"/>
              <a:t>Para hacer valedero el concepto de economía circular aplicado a los residuos sólidos, </a:t>
            </a:r>
            <a:r>
              <a:rPr lang="es-ES" sz="1400" b="1" dirty="0">
                <a:solidFill>
                  <a:srgbClr val="C00000"/>
                </a:solidFill>
              </a:rPr>
              <a:t>hay que considerar el proceso de compostaje como medio de tratamiento de la porción orgánica biodegradable, mayoritaria en nuestras basuras, y que se transforma en el producto llamado  </a:t>
            </a:r>
            <a:r>
              <a:rPr lang="es-ES" sz="1400" b="1" u="sng" dirty="0">
                <a:solidFill>
                  <a:srgbClr val="C00000"/>
                </a:solidFill>
              </a:rPr>
              <a:t>“compost”</a:t>
            </a:r>
            <a:r>
              <a:rPr lang="es-ES" sz="1400" b="1" u="sng" dirty="0"/>
              <a:t>*</a:t>
            </a:r>
            <a:r>
              <a:rPr lang="es-ES" sz="1400" b="1" u="sng" dirty="0">
                <a:solidFill>
                  <a:srgbClr val="C00000"/>
                </a:solidFill>
              </a:rPr>
              <a:t>.</a:t>
            </a:r>
            <a:r>
              <a:rPr lang="es-ES" sz="1400" b="1" dirty="0"/>
              <a:t> _____________________________________________</a:t>
            </a:r>
          </a:p>
          <a:p>
            <a:pPr algn="just"/>
            <a:r>
              <a:rPr lang="es-ES" sz="1400" b="1" dirty="0"/>
              <a:t>Siendo que este producto, destinado a la recuperación de suelos degradados, permite coadyuvar 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C00000"/>
                </a:solidFill>
              </a:rPr>
              <a:t>La seguridad alimentaria,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C00000"/>
                </a:solidFill>
              </a:rPr>
              <a:t>La restauración de bosques,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C00000"/>
                </a:solidFill>
              </a:rPr>
              <a:t>La salvaguarda de la biodiversidad,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C00000"/>
                </a:solidFill>
              </a:rPr>
              <a:t>La salud humana y ambiental </a:t>
            </a:r>
          </a:p>
          <a:p>
            <a:pPr algn="just"/>
            <a:r>
              <a:rPr lang="es-ES" sz="1400" b="1" dirty="0"/>
              <a:t>Además de: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C00000"/>
                </a:solidFill>
              </a:rPr>
              <a:t>Más puestos de trabajo en el campo,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C00000"/>
                </a:solidFill>
              </a:rPr>
              <a:t>Gestión de riesgos, y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C00000"/>
                </a:solidFill>
              </a:rPr>
              <a:t>Mitigación del cambio climático*</a:t>
            </a:r>
          </a:p>
          <a:p>
            <a:pPr algn="just"/>
            <a:r>
              <a:rPr lang="es-ES" sz="1400" b="1" u="sng" dirty="0"/>
              <a:t>Entre otras cosas </a:t>
            </a:r>
          </a:p>
          <a:p>
            <a:pPr algn="just"/>
            <a:r>
              <a:rPr lang="es-ES" sz="1400" b="1" u="sng" dirty="0"/>
              <a:t>_________________________________________________________</a:t>
            </a:r>
          </a:p>
          <a:p>
            <a:pPr algn="just"/>
            <a:r>
              <a:rPr lang="es-ES" sz="1400" dirty="0"/>
              <a:t>*Que no siempre es considerado “rentable” en sí mismo</a:t>
            </a:r>
            <a:r>
              <a:rPr lang="es-ES" sz="1400" dirty="0">
                <a:solidFill>
                  <a:srgbClr val="C00000"/>
                </a:solidFill>
              </a:rPr>
              <a:t>, </a:t>
            </a:r>
            <a:r>
              <a:rPr lang="es-ES" sz="1400" dirty="0"/>
              <a:t>prevaleciendo una visión “economicista” o “crematística”</a:t>
            </a:r>
            <a:endParaRPr lang="es-GT" sz="1400" dirty="0"/>
          </a:p>
        </p:txBody>
      </p:sp>
      <p:sp>
        <p:nvSpPr>
          <p:cNvPr id="23" name="Abrir llave 22">
            <a:extLst>
              <a:ext uri="{FF2B5EF4-FFF2-40B4-BE49-F238E27FC236}">
                <a16:creationId xmlns:a16="http://schemas.microsoft.com/office/drawing/2014/main" id="{3ED0C476-E6E1-789A-A4B4-515B70A9792F}"/>
              </a:ext>
            </a:extLst>
          </p:cNvPr>
          <p:cNvSpPr/>
          <p:nvPr/>
        </p:nvSpPr>
        <p:spPr>
          <a:xfrm flipH="1">
            <a:off x="3492725" y="4225869"/>
            <a:ext cx="195159" cy="1598099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A3F04F4-95E2-E997-16CE-20875A276954}"/>
              </a:ext>
            </a:extLst>
          </p:cNvPr>
          <p:cNvSpPr txBox="1"/>
          <p:nvPr/>
        </p:nvSpPr>
        <p:spPr>
          <a:xfrm>
            <a:off x="3691898" y="4782978"/>
            <a:ext cx="1591426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sz="1300" b="1" dirty="0"/>
              <a:t> Coadyuvantes de</a:t>
            </a:r>
          </a:p>
          <a:p>
            <a:pPr algn="ctr"/>
            <a:r>
              <a:rPr lang="es-GT" sz="1300" b="1" dirty="0"/>
              <a:t>las </a:t>
            </a:r>
            <a:r>
              <a:rPr lang="es-GT" sz="1300" b="1" dirty="0" err="1"/>
              <a:t>SbN</a:t>
            </a:r>
            <a:r>
              <a:rPr lang="es-GT" sz="1300" b="1" dirty="0"/>
              <a:t> de la UICN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BF95B3E-9B0A-C937-60B3-F4B8951F844D}"/>
              </a:ext>
            </a:extLst>
          </p:cNvPr>
          <p:cNvSpPr txBox="1"/>
          <p:nvPr/>
        </p:nvSpPr>
        <p:spPr>
          <a:xfrm>
            <a:off x="0" y="56443"/>
            <a:ext cx="11557320" cy="132343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es-GT" sz="2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PREÁMBULO: LA </a:t>
            </a:r>
            <a:r>
              <a:rPr lang="es-GT" sz="2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ECONOMÍA CIRCULAR VALEDERA, EN EL MANEJO INTEGRAL DE LOS RESIDUOS SÓLIDOS, DEBE INCLUIR EL RECICLAJE DE LA MATERIA ORGÁNICA </a:t>
            </a:r>
          </a:p>
          <a:p>
            <a:pPr algn="ctr"/>
            <a:r>
              <a:rPr lang="es-GT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(y que permite la fijación de carbono atmosférico al suelo mitigando en CC)</a:t>
            </a:r>
            <a:endParaRPr lang="es-GT" sz="2800" b="1" dirty="0">
              <a:solidFill>
                <a:schemeClr val="bg1"/>
              </a:solidFill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9BA67194-2D05-AAFE-D497-8241B1E7336C}"/>
              </a:ext>
            </a:extLst>
          </p:cNvPr>
          <p:cNvSpPr txBox="1"/>
          <p:nvPr/>
        </p:nvSpPr>
        <p:spPr>
          <a:xfrm>
            <a:off x="35748" y="1713391"/>
            <a:ext cx="50801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b="1" dirty="0">
                <a:solidFill>
                  <a:srgbClr val="333333"/>
                </a:solidFill>
              </a:rPr>
              <a:t>VENTAJAS DE LA PRODUCCIÓN Y  </a:t>
            </a:r>
          </a:p>
          <a:p>
            <a:pPr algn="ctr"/>
            <a:r>
              <a:rPr lang="es-GT" b="1" dirty="0">
                <a:solidFill>
                  <a:srgbClr val="333333"/>
                </a:solidFill>
              </a:rPr>
              <a:t>EMPLEO MASIVO DE COMPOST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D8985C5-284D-B36A-5BB2-6685C5104AEC}"/>
              </a:ext>
            </a:extLst>
          </p:cNvPr>
          <p:cNvSpPr txBox="1"/>
          <p:nvPr/>
        </p:nvSpPr>
        <p:spPr>
          <a:xfrm>
            <a:off x="5715612" y="6046111"/>
            <a:ext cx="5927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b="1" dirty="0">
                <a:solidFill>
                  <a:srgbClr val="C00000"/>
                </a:solidFill>
              </a:rPr>
              <a:t>*MITIGACIÓN AL CAMBIO CLIMÁTICO POR FIJACIÓN DE</a:t>
            </a:r>
          </a:p>
          <a:p>
            <a:pPr algn="ctr"/>
            <a:r>
              <a:rPr lang="es-GT" b="1" dirty="0">
                <a:solidFill>
                  <a:srgbClr val="C00000"/>
                </a:solidFill>
              </a:rPr>
              <a:t>CARBONO ATMOSFÉRICO AL SUELO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6643419-8522-9E70-CE23-3278BAA336F6}"/>
              </a:ext>
            </a:extLst>
          </p:cNvPr>
          <p:cNvSpPr txBox="1"/>
          <p:nvPr/>
        </p:nvSpPr>
        <p:spPr>
          <a:xfrm>
            <a:off x="11266192" y="5110751"/>
            <a:ext cx="4322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1800" dirty="0">
                <a:solidFill>
                  <a:srgbClr val="C00000"/>
                </a:solidFill>
              </a:rPr>
              <a:t>*</a:t>
            </a:r>
            <a:endParaRPr lang="es-GT" dirty="0"/>
          </a:p>
        </p:txBody>
      </p:sp>
      <p:cxnSp>
        <p:nvCxnSpPr>
          <p:cNvPr id="17" name="Conector: angular 16">
            <a:extLst>
              <a:ext uri="{FF2B5EF4-FFF2-40B4-BE49-F238E27FC236}">
                <a16:creationId xmlns:a16="http://schemas.microsoft.com/office/drawing/2014/main" id="{C1C80A38-B91D-CBF9-DB4B-B655D5048BEF}"/>
              </a:ext>
            </a:extLst>
          </p:cNvPr>
          <p:cNvCxnSpPr>
            <a:cxnSpLocks/>
          </p:cNvCxnSpPr>
          <p:nvPr/>
        </p:nvCxnSpPr>
        <p:spPr>
          <a:xfrm flipV="1">
            <a:off x="3855308" y="2396793"/>
            <a:ext cx="2706130" cy="263240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10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 animBg="1"/>
      <p:bldP spid="29" grpId="0" animBg="1"/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819F50-8872-4D5E-89C1-7E85E5110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976" y="123284"/>
            <a:ext cx="10853500" cy="6317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966806C-7022-17E9-271B-6E5E3F8101A4}"/>
              </a:ext>
            </a:extLst>
          </p:cNvPr>
          <p:cNvSpPr txBox="1"/>
          <p:nvPr/>
        </p:nvSpPr>
        <p:spPr>
          <a:xfrm>
            <a:off x="4491058" y="6287526"/>
            <a:ext cx="233461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GT" sz="1100" b="1" dirty="0">
                <a:solidFill>
                  <a:srgbClr val="FF0000"/>
                </a:solidFill>
              </a:rPr>
              <a:t>(Máximo: 10% </a:t>
            </a:r>
            <a:r>
              <a:rPr lang="es-GT" sz="1200" b="1" dirty="0">
                <a:solidFill>
                  <a:srgbClr val="FF0000"/>
                </a:solidFill>
              </a:rPr>
              <a:t>según datos a 2018)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D86308-267E-3ECF-AC06-284FEA106729}"/>
              </a:ext>
            </a:extLst>
          </p:cNvPr>
          <p:cNvSpPr txBox="1"/>
          <p:nvPr/>
        </p:nvSpPr>
        <p:spPr>
          <a:xfrm>
            <a:off x="2515736" y="6302206"/>
            <a:ext cx="144943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GT" sz="1100" b="1" dirty="0">
                <a:solidFill>
                  <a:srgbClr val="FF0000"/>
                </a:solidFill>
              </a:rPr>
              <a:t>(Porcentajes en peso</a:t>
            </a:r>
            <a:r>
              <a:rPr lang="es-GT" sz="12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4C49F75-921A-BA1D-4692-EA5652BD591A}"/>
              </a:ext>
            </a:extLst>
          </p:cNvPr>
          <p:cNvSpPr txBox="1"/>
          <p:nvPr/>
        </p:nvSpPr>
        <p:spPr>
          <a:xfrm>
            <a:off x="1185123" y="6304001"/>
            <a:ext cx="62228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GT" sz="1100" b="1" dirty="0">
                <a:solidFill>
                  <a:srgbClr val="FF0000"/>
                </a:solidFill>
              </a:rPr>
              <a:t>(100%) </a:t>
            </a:r>
            <a:endParaRPr lang="es-GT" sz="1200" b="1" dirty="0">
              <a:solidFill>
                <a:srgbClr val="FF0000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74594C8-07E2-CCBD-AD4E-CED11499B9BA}"/>
              </a:ext>
            </a:extLst>
          </p:cNvPr>
          <p:cNvSpPr/>
          <p:nvPr/>
        </p:nvSpPr>
        <p:spPr>
          <a:xfrm>
            <a:off x="8358945" y="1738296"/>
            <a:ext cx="2915352" cy="268548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4" name="Flecha: doblada 13">
            <a:extLst>
              <a:ext uri="{FF2B5EF4-FFF2-40B4-BE49-F238E27FC236}">
                <a16:creationId xmlns:a16="http://schemas.microsoft.com/office/drawing/2014/main" id="{1B43A51A-3715-99FE-0AE3-A1F3E101B90B}"/>
              </a:ext>
            </a:extLst>
          </p:cNvPr>
          <p:cNvSpPr/>
          <p:nvPr/>
        </p:nvSpPr>
        <p:spPr>
          <a:xfrm>
            <a:off x="3630115" y="1828882"/>
            <a:ext cx="335057" cy="1338388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1167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>
              <a:solidFill>
                <a:schemeClr val="tx1"/>
              </a:solidFill>
            </a:endParaRPr>
          </a:p>
        </p:txBody>
      </p:sp>
      <p:sp>
        <p:nvSpPr>
          <p:cNvPr id="15" name="Flecha: doblada 14">
            <a:extLst>
              <a:ext uri="{FF2B5EF4-FFF2-40B4-BE49-F238E27FC236}">
                <a16:creationId xmlns:a16="http://schemas.microsoft.com/office/drawing/2014/main" id="{0840620C-1ED0-F2BC-8ACC-62D03762BD46}"/>
              </a:ext>
            </a:extLst>
          </p:cNvPr>
          <p:cNvSpPr/>
          <p:nvPr/>
        </p:nvSpPr>
        <p:spPr>
          <a:xfrm flipH="1">
            <a:off x="7482366" y="1803428"/>
            <a:ext cx="335057" cy="1547967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1167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>
              <a:solidFill>
                <a:schemeClr val="tx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585F93-2677-6532-FF9C-C494642E26FC}"/>
              </a:ext>
            </a:extLst>
          </p:cNvPr>
          <p:cNvSpPr txBox="1"/>
          <p:nvPr/>
        </p:nvSpPr>
        <p:spPr>
          <a:xfrm>
            <a:off x="4575376" y="5818160"/>
            <a:ext cx="21659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GT" sz="900" b="1" dirty="0">
                <a:latin typeface="Arial Black" panose="020B0A04020102020204" pitchFamily="34" charset="0"/>
                <a:cs typeface="Arial" panose="020B0604020202020204" pitchFamily="34" charset="0"/>
              </a:rPr>
              <a:t>RECOLECCIÓN Y TRANSPORTE</a:t>
            </a:r>
          </a:p>
          <a:p>
            <a:pPr algn="ctr"/>
            <a:r>
              <a:rPr lang="es-GT" sz="900" b="1" dirty="0">
                <a:latin typeface="Arial Black" panose="020B0A04020102020204" pitchFamily="34" charset="0"/>
                <a:cs typeface="Arial" panose="020B0604020202020204" pitchFamily="34" charset="0"/>
              </a:rPr>
              <a:t>SELECCIÓN Y ALMACENAJE</a:t>
            </a:r>
          </a:p>
        </p:txBody>
      </p:sp>
      <p:pic>
        <p:nvPicPr>
          <p:cNvPr id="18" name="Picture 4" descr="Resultado de imagen para GRÁFICAS DE FABRICAS">
            <a:extLst>
              <a:ext uri="{FF2B5EF4-FFF2-40B4-BE49-F238E27FC236}">
                <a16:creationId xmlns:a16="http://schemas.microsoft.com/office/drawing/2014/main" id="{00D4062C-0C2F-0070-6E9C-7DBBA8EF7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8" t="21272" r="15036" b="24098"/>
          <a:stretch/>
        </p:blipFill>
        <p:spPr bwMode="auto">
          <a:xfrm>
            <a:off x="8892906" y="1854143"/>
            <a:ext cx="1504813" cy="1497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AB56FF85-DD0E-1422-5705-ADA3A7ECE0CF}"/>
              </a:ext>
            </a:extLst>
          </p:cNvPr>
          <p:cNvSpPr txBox="1"/>
          <p:nvPr/>
        </p:nvSpPr>
        <p:spPr>
          <a:xfrm>
            <a:off x="8620008" y="3444017"/>
            <a:ext cx="2464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INCINERADORA ADAPTADA PARA</a:t>
            </a:r>
          </a:p>
          <a:p>
            <a:r>
              <a:rPr lang="es-GT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QUEMAR DESECHOS INFLAMABLES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DC190DC-8D10-B54E-2195-687AE88F4F78}"/>
              </a:ext>
            </a:extLst>
          </p:cNvPr>
          <p:cNvSpPr/>
          <p:nvPr/>
        </p:nvSpPr>
        <p:spPr>
          <a:xfrm>
            <a:off x="4462821" y="2602769"/>
            <a:ext cx="2225568" cy="2226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2" name="11 CuadroTexto">
            <a:extLst>
              <a:ext uri="{FF2B5EF4-FFF2-40B4-BE49-F238E27FC236}">
                <a16:creationId xmlns:a16="http://schemas.microsoft.com/office/drawing/2014/main" id="{17B50D1A-438B-C9B8-85C0-4AC5A218BDCE}"/>
              </a:ext>
            </a:extLst>
          </p:cNvPr>
          <p:cNvSpPr txBox="1"/>
          <p:nvPr/>
        </p:nvSpPr>
        <p:spPr>
          <a:xfrm>
            <a:off x="4404987" y="2374824"/>
            <a:ext cx="2334613" cy="3170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/>
              <a:t>VETAJAS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800" b="1" dirty="0"/>
              <a:t>Máximo Aprovechamiento de los Residuos Sólidos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800" b="1" dirty="0"/>
              <a:t>Disminución del Volumen a Enterrar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800" b="1" dirty="0"/>
              <a:t>Producción de abono y/o energía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800" b="1" dirty="0"/>
              <a:t>Eliminación de Lixiviados Contaminantes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800" b="1" dirty="0"/>
              <a:t>Disminución de gas Metano en la Atmósfera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800" b="1" dirty="0"/>
              <a:t>Mayor Fijación de Carbono Atmosférico al suelo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GT" sz="800" b="1" dirty="0"/>
              <a:t>Apoyo a la Salud y la seguridad alimentaria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GT" sz="800" b="1" dirty="0"/>
              <a:t>Muchas Fuentes de trabajo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GT" sz="800" b="1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F624B94-B042-A182-9B85-B0A53BF6DBB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0729" t="38546" r="9889" b="47815"/>
          <a:stretch/>
        </p:blipFill>
        <p:spPr>
          <a:xfrm>
            <a:off x="673683" y="4615607"/>
            <a:ext cx="1494327" cy="1154162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9854F6EE-34FE-BD47-A6D7-7ACDC9C2DCE6}"/>
              </a:ext>
            </a:extLst>
          </p:cNvPr>
          <p:cNvSpPr/>
          <p:nvPr/>
        </p:nvSpPr>
        <p:spPr>
          <a:xfrm>
            <a:off x="612914" y="6166030"/>
            <a:ext cx="2052268" cy="180352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100" b="1" dirty="0">
                <a:solidFill>
                  <a:schemeClr val="tx1"/>
                </a:solidFill>
              </a:rPr>
              <a:t>(orgánica e inorgánica)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F69D8A5-3B6C-17A7-127D-0E116D5DAED4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 flipH="1">
            <a:off x="608249" y="2967799"/>
            <a:ext cx="2512997" cy="10846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5F72FA0-C6CA-3AFE-9228-CB283ED8656B}"/>
              </a:ext>
            </a:extLst>
          </p:cNvPr>
          <p:cNvSpPr txBox="1"/>
          <p:nvPr/>
        </p:nvSpPr>
        <p:spPr>
          <a:xfrm>
            <a:off x="640203" y="4034425"/>
            <a:ext cx="255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PROPUESTA DE “COMPOSTAJE</a:t>
            </a:r>
          </a:p>
          <a:p>
            <a:pPr algn="ctr"/>
            <a:r>
              <a:rPr lang="es-ES" sz="1200" b="1" dirty="0"/>
              <a:t>EN CÁMARAS AUTO-VENTILADAS”</a:t>
            </a:r>
            <a:endParaRPr lang="es-GT" sz="12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E3D9F51-9791-5AD3-7B52-7388A12C3390}"/>
              </a:ext>
            </a:extLst>
          </p:cNvPr>
          <p:cNvSpPr txBox="1"/>
          <p:nvPr/>
        </p:nvSpPr>
        <p:spPr>
          <a:xfrm>
            <a:off x="367975" y="0"/>
            <a:ext cx="10885250" cy="7078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s-GT" sz="2000" b="1" dirty="0">
                <a:solidFill>
                  <a:schemeClr val="bg1"/>
                </a:solidFill>
              </a:rPr>
              <a:t>OPCIÓN TECNOLÓGICA PARA EL ADECUADO MANEJO INTEGRAL DE RESIDUOS SÓLIDOS: CASO DE CIUDADES PEQUEÑAS Y MEDIANAS (con preceptos de  la Economía Circular)</a:t>
            </a:r>
          </a:p>
        </p:txBody>
      </p:sp>
      <p:pic>
        <p:nvPicPr>
          <p:cNvPr id="11" name="20180824_113133">
            <a:hlinkClick r:id="" action="ppaction://media"/>
            <a:extLst>
              <a:ext uri="{FF2B5EF4-FFF2-40B4-BE49-F238E27FC236}">
                <a16:creationId xmlns:a16="http://schemas.microsoft.com/office/drawing/2014/main" id="{ED40DCAF-7E60-EEEB-E47B-F7C4C4A598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>
            <a:lum contrast="40000"/>
          </a:blip>
          <a:srcRect l="11613" t="-473" r="14599" b="11241"/>
          <a:stretch/>
        </p:blipFill>
        <p:spPr>
          <a:xfrm flipH="1">
            <a:off x="758600" y="1518354"/>
            <a:ext cx="2265558" cy="1329928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521A62D4-F206-6693-86B2-5A16D5ADFBFB}"/>
              </a:ext>
            </a:extLst>
          </p:cNvPr>
          <p:cNvSpPr/>
          <p:nvPr/>
        </p:nvSpPr>
        <p:spPr>
          <a:xfrm>
            <a:off x="673682" y="2622368"/>
            <a:ext cx="2462188" cy="21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100" b="1" dirty="0">
                <a:solidFill>
                  <a:schemeClr val="bg1"/>
                </a:solidFill>
              </a:rPr>
              <a:t>TAMIZANDO COMPOST EN IRTRA)</a:t>
            </a:r>
          </a:p>
        </p:txBody>
      </p:sp>
    </p:spTree>
    <p:extLst>
      <p:ext uri="{BB962C8B-B14F-4D97-AF65-F5344CB8AC3E}">
        <p14:creationId xmlns:p14="http://schemas.microsoft.com/office/powerpoint/2010/main" val="305705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19" grpId="0"/>
      <p:bldP spid="12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20361" y="1462773"/>
            <a:ext cx="5389605" cy="4627712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GT" b="1" dirty="0"/>
              <a:t>RELLENO CONVENCIONAL</a:t>
            </a:r>
          </a:p>
          <a:p>
            <a:pPr marL="0" indent="0" algn="ctr">
              <a:buNone/>
            </a:pPr>
            <a:r>
              <a:rPr lang="es-GT" dirty="0"/>
              <a:t>(enterramiento del 90%)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r>
              <a:rPr lang="es-ES" dirty="0"/>
              <a:t>Se necesitan </a:t>
            </a:r>
            <a:r>
              <a:rPr lang="es-ES" u="sng" dirty="0"/>
              <a:t>9-11Hectareas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r>
              <a:rPr lang="es-ES" dirty="0"/>
              <a:t>500 </a:t>
            </a:r>
            <a:r>
              <a:rPr lang="es-ES" dirty="0" err="1"/>
              <a:t>Tons</a:t>
            </a:r>
            <a:r>
              <a:rPr lang="es-ES" dirty="0"/>
              <a:t>/día x 365 días/año x 20 años = </a:t>
            </a:r>
            <a:r>
              <a:rPr lang="es-ES" u="sng" dirty="0"/>
              <a:t>3,650,000 toneladas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r>
              <a:rPr lang="es-ES" dirty="0"/>
              <a:t>Vida útil 20 años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r>
              <a:rPr lang="es-ES" b="1" dirty="0"/>
              <a:t>Costo aproximado de instalación: : US$10,000,000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r>
              <a:rPr lang="es-ES" b="1" dirty="0">
                <a:solidFill>
                  <a:srgbClr val="C00000"/>
                </a:solidFill>
              </a:rPr>
              <a:t>Costo de operación del relleno: US$ 73,000,000          (a $20/Ton)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787081" y="1462771"/>
            <a:ext cx="5284573" cy="4627711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GT" b="1" dirty="0"/>
              <a:t>RELLENO SIMPLIFICADO</a:t>
            </a:r>
          </a:p>
          <a:p>
            <a:pPr marL="0" indent="0" algn="ctr">
              <a:buNone/>
            </a:pPr>
            <a:r>
              <a:rPr lang="es-GT" dirty="0"/>
              <a:t>(enterramiento del 25%)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r>
              <a:rPr lang="es-ES" dirty="0"/>
              <a:t>Se necesitan </a:t>
            </a:r>
            <a:r>
              <a:rPr lang="es-ES" u="sng" dirty="0"/>
              <a:t>3-5 Hectareas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r>
              <a:rPr lang="es-ES" dirty="0"/>
              <a:t>125 </a:t>
            </a:r>
            <a:r>
              <a:rPr lang="es-ES" dirty="0" err="1"/>
              <a:t>Tons</a:t>
            </a:r>
            <a:r>
              <a:rPr lang="es-ES" dirty="0"/>
              <a:t> / día x 365 días / año x 20 años = </a:t>
            </a:r>
            <a:r>
              <a:rPr lang="es-ES" u="sng" dirty="0"/>
              <a:t>912,500 toneladas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r>
              <a:rPr lang="es-ES" dirty="0"/>
              <a:t>Vida útil 20 años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r>
              <a:rPr lang="es-ES" b="1" dirty="0"/>
              <a:t>Costo aproximado de instalación: US$ 3,500,000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r>
              <a:rPr lang="es-ES" b="1" dirty="0">
                <a:solidFill>
                  <a:srgbClr val="C00000"/>
                </a:solidFill>
              </a:rPr>
              <a:t>Costo de operación del relleno: US$ 18,250,000        (a $20/Ton)</a:t>
            </a:r>
          </a:p>
          <a:p>
            <a:pPr marL="806450" indent="-742950">
              <a:buFont typeface="+mj-lt"/>
              <a:buAutoNum type="arabicPeriod"/>
              <a:tabLst>
                <a:tab pos="901700" algn="l"/>
              </a:tabLst>
            </a:pPr>
            <a:endParaRPr lang="es-GT" dirty="0"/>
          </a:p>
        </p:txBody>
      </p:sp>
      <p:sp>
        <p:nvSpPr>
          <p:cNvPr id="5" name="Título 1"/>
          <p:cNvSpPr txBox="1">
            <a:spLocks noGrp="1"/>
          </p:cNvSpPr>
          <p:nvPr>
            <p:ph type="title"/>
          </p:nvPr>
        </p:nvSpPr>
        <p:spPr>
          <a:xfrm>
            <a:off x="220362" y="137209"/>
            <a:ext cx="10851292" cy="13255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GT" sz="2800" b="1" dirty="0">
                <a:solidFill>
                  <a:schemeClr val="bg1"/>
                </a:solidFill>
              </a:rPr>
              <a:t>COMPARACIÓN DE COSTOS ENTRE RELLENOS SANITARIOS</a:t>
            </a:r>
            <a:br>
              <a:rPr lang="es-GT" sz="2800" b="1" dirty="0">
                <a:solidFill>
                  <a:schemeClr val="bg1"/>
                </a:solidFill>
              </a:rPr>
            </a:br>
            <a:r>
              <a:rPr lang="es-GT" sz="2800" b="1" dirty="0">
                <a:solidFill>
                  <a:schemeClr val="bg1"/>
                </a:solidFill>
              </a:rPr>
              <a:t>PARA UNA GENERACIÓN INICIAL DE 400-500 TONS/DÍA</a:t>
            </a:r>
            <a:br>
              <a:rPr lang="es-GT" sz="2800" b="1" dirty="0">
                <a:solidFill>
                  <a:schemeClr val="bg1"/>
                </a:solidFill>
              </a:rPr>
            </a:br>
            <a:r>
              <a:rPr lang="es-GT" sz="2800" b="1" dirty="0">
                <a:solidFill>
                  <a:schemeClr val="bg1"/>
                </a:solidFill>
              </a:rPr>
              <a:t>Caso de un estudio preliminar para el municipio de Mixco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20361" y="6090482"/>
            <a:ext cx="10851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600" dirty="0"/>
              <a:t>NÓTESE LA CONVENIENCIA DE OPTAR POR RELLENOS SANITRIOS SIMPLIFICADOS DE REACHAZOS INERTES CON UN ENTERRAMIENTO DISMINUIDO AL MÁXIMO, POCAS EMANACONES DE CH4 Y COSTO DE OPERACIÓN MUCHO MÁS BAJO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361984" y="5721150"/>
            <a:ext cx="2284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GT" dirty="0">
                <a:solidFill>
                  <a:srgbClr val="FF0000"/>
                </a:solidFill>
              </a:rPr>
              <a:t>DATOS APROXIMADOS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B5ED4DB-705C-FE25-300A-15C7A34E4FD9}"/>
              </a:ext>
            </a:extLst>
          </p:cNvPr>
          <p:cNvSpPr txBox="1"/>
          <p:nvPr/>
        </p:nvSpPr>
        <p:spPr>
          <a:xfrm>
            <a:off x="8751589" y="5721150"/>
            <a:ext cx="2284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GT" dirty="0">
                <a:solidFill>
                  <a:srgbClr val="FF0000"/>
                </a:solidFill>
              </a:rPr>
              <a:t>DATOS APROXIMADOS</a:t>
            </a:r>
          </a:p>
        </p:txBody>
      </p:sp>
    </p:spTree>
    <p:extLst>
      <p:ext uri="{BB962C8B-B14F-4D97-AF65-F5344CB8AC3E}">
        <p14:creationId xmlns:p14="http://schemas.microsoft.com/office/powerpoint/2010/main" val="212360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4C0D-8B44-C16E-5390-6B6BEBAB5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8C82479-E826-29A9-9DE7-5AF2521CE4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56" t="24214" r="52891" b="38740"/>
          <a:stretch/>
        </p:blipFill>
        <p:spPr>
          <a:xfrm>
            <a:off x="2" y="1276905"/>
            <a:ext cx="4293461" cy="2467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327ED7-7C40-FE0E-2D5B-3F946E3AE326}"/>
              </a:ext>
            </a:extLst>
          </p:cNvPr>
          <p:cNvSpPr txBox="1"/>
          <p:nvPr/>
        </p:nvSpPr>
        <p:spPr>
          <a:xfrm>
            <a:off x="2" y="168909"/>
            <a:ext cx="8825023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GT" altLang="es-GT" sz="2000" b="1" dirty="0">
                <a:latin typeface="Arial" panose="020B0604020202020204" pitchFamily="34" charset="0"/>
              </a:rPr>
              <a:t>EJEMPOS DE PROYECTOS DEMOSTRATIVOS EXITOSOS DE ESCALA NATURAL REPRESENTATIVOS DE  MITIGACIÓN DE GEI POR MANEJO ESPECIAL DE RESIDUOS SÓLIDOS EN GUATEMALA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E64EB88C-166E-A695-D2A8-7B1D84AF4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lum bright="6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724" t="25633" b="30340"/>
          <a:stretch/>
        </p:blipFill>
        <p:spPr bwMode="auto">
          <a:xfrm flipH="1">
            <a:off x="-1" y="4106337"/>
            <a:ext cx="4293463" cy="2751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AA39FC93-2F3B-F8B8-8CD6-9C452F7BAA51}"/>
              </a:ext>
            </a:extLst>
          </p:cNvPr>
          <p:cNvSpPr txBox="1"/>
          <p:nvPr/>
        </p:nvSpPr>
        <p:spPr>
          <a:xfrm>
            <a:off x="394208" y="6176007"/>
            <a:ext cx="3801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G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CASO DE RABINAL Manejo Municipal</a:t>
            </a:r>
          </a:p>
          <a:p>
            <a:pPr algn="r"/>
            <a:r>
              <a:rPr lang="es-G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25mil habs. (2006-2020)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FE1F676-561A-2BED-86B8-17125D70AA97}"/>
              </a:ext>
            </a:extLst>
          </p:cNvPr>
          <p:cNvSpPr txBox="1"/>
          <p:nvPr/>
        </p:nvSpPr>
        <p:spPr>
          <a:xfrm>
            <a:off x="823303" y="5327526"/>
            <a:ext cx="25490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PLANTA DE TRATAMIENTO POR COMPOSTAJE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F8014F2-77D4-26A2-3DA3-18A386C9EAAB}"/>
              </a:ext>
            </a:extLst>
          </p:cNvPr>
          <p:cNvSpPr txBox="1"/>
          <p:nvPr/>
        </p:nvSpPr>
        <p:spPr>
          <a:xfrm>
            <a:off x="4663945" y="5411071"/>
            <a:ext cx="4199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G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CASO DEL VERTEDERO DE ZONA 3</a:t>
            </a:r>
          </a:p>
          <a:p>
            <a:pPr algn="r"/>
            <a:r>
              <a:rPr lang="es-G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&gt; 2 Millones de  habs. (2017 a la fecha)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9BEB5AF-7BBB-5952-0AD5-EF710518EE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 bright="-20000" contrast="40000"/>
          </a:blip>
          <a:srcRect l="1510" t="67380" r="1943" b="2357"/>
          <a:stretch/>
        </p:blipFill>
        <p:spPr>
          <a:xfrm>
            <a:off x="4712059" y="4139252"/>
            <a:ext cx="4112966" cy="11303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73D005A-940B-DD3D-5CCC-4854576D8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11941" t="30932" r="14124" b="30170"/>
          <a:stretch/>
        </p:blipFill>
        <p:spPr>
          <a:xfrm>
            <a:off x="4712059" y="5357605"/>
            <a:ext cx="4112966" cy="15509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3CE53A4-B495-93B0-73E5-E3E37C1AEE78}"/>
              </a:ext>
            </a:extLst>
          </p:cNvPr>
          <p:cNvSpPr txBox="1"/>
          <p:nvPr/>
        </p:nvSpPr>
        <p:spPr>
          <a:xfrm>
            <a:off x="4703895" y="5165667"/>
            <a:ext cx="4121130" cy="26161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DISTRIBUCIÓN DE EXTRACTORES DE BIOGAS Y COMPOSTAJE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6F9C3CA-6B6C-B832-D443-015C009DA1AB}"/>
              </a:ext>
            </a:extLst>
          </p:cNvPr>
          <p:cNvSpPr txBox="1"/>
          <p:nvPr/>
        </p:nvSpPr>
        <p:spPr>
          <a:xfrm>
            <a:off x="5656676" y="4923091"/>
            <a:ext cx="16562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 técnico de 7Ha (2014)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924BD5D-7673-A85B-5AA9-1F926F7FCC79}"/>
              </a:ext>
            </a:extLst>
          </p:cNvPr>
          <p:cNvSpPr txBox="1"/>
          <p:nvPr/>
        </p:nvSpPr>
        <p:spPr>
          <a:xfrm rot="19973170">
            <a:off x="6200968" y="5531369"/>
            <a:ext cx="1442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Pilas de compostaje</a:t>
            </a:r>
          </a:p>
          <a:p>
            <a:pPr algn="r"/>
            <a:r>
              <a:rPr lang="es-GT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(2012) 80 Ton/día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D499896-7CD5-EE46-88DF-0E44B4B0EBB4}"/>
              </a:ext>
            </a:extLst>
          </p:cNvPr>
          <p:cNvSpPr txBox="1"/>
          <p:nvPr/>
        </p:nvSpPr>
        <p:spPr>
          <a:xfrm>
            <a:off x="4641992" y="6375663"/>
            <a:ext cx="41404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G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CASO DEL VERTEDERO DE AMSA Manejo</a:t>
            </a:r>
          </a:p>
          <a:p>
            <a:pPr algn="r"/>
            <a:r>
              <a:rPr lang="es-G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Estatal  para 1milón habs. (1997 a la fecha)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912F44-43B7-F19F-BFA4-59347150CC41}"/>
              </a:ext>
            </a:extLst>
          </p:cNvPr>
          <p:cNvSpPr txBox="1"/>
          <p:nvPr/>
        </p:nvSpPr>
        <p:spPr>
          <a:xfrm>
            <a:off x="4821913" y="2095571"/>
            <a:ext cx="25490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PLANTA DE TRATAMIENTO POR COMPOSTAJE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168884B-83C4-3D5D-E01A-38F49753A001}"/>
              </a:ext>
            </a:extLst>
          </p:cNvPr>
          <p:cNvSpPr txBox="1"/>
          <p:nvPr/>
        </p:nvSpPr>
        <p:spPr>
          <a:xfrm>
            <a:off x="1" y="3485364"/>
            <a:ext cx="4293462" cy="430887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ORIGINALMENTE CONCEBIDO PARA 250 Mil habs. DE </a:t>
            </a:r>
          </a:p>
          <a:p>
            <a:pPr algn="ctr"/>
            <a:r>
              <a:rPr lang="es-G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ASENTAMIENTOS PERIURBANOS POST TERREMOTO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0A7605-43F7-B7A1-3337-8883C0E9C2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238" t="24214" r="7135" b="38740"/>
          <a:stretch/>
        </p:blipFill>
        <p:spPr>
          <a:xfrm>
            <a:off x="4706740" y="1298223"/>
            <a:ext cx="4112967" cy="2654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755DA3E-F917-D726-199D-53E0E3C6518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b="14885"/>
          <a:stretch/>
        </p:blipFill>
        <p:spPr>
          <a:xfrm flipH="1">
            <a:off x="2358571" y="2264189"/>
            <a:ext cx="1936928" cy="1015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3F5DC87-F950-14B6-DC37-EF7D6BDE17F9}"/>
              </a:ext>
            </a:extLst>
          </p:cNvPr>
          <p:cNvSpPr txBox="1"/>
          <p:nvPr/>
        </p:nvSpPr>
        <p:spPr>
          <a:xfrm>
            <a:off x="4712059" y="2455812"/>
            <a:ext cx="4103576" cy="430887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INSTALACIONES DEL PROYECTO IRTRA-RETALHULEU</a:t>
            </a:r>
          </a:p>
          <a:p>
            <a:pPr algn="ctr"/>
            <a:r>
              <a:rPr lang="es-G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SITUACIÓN A SEPTIEMBRE DE 2011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FB64B5E-B614-E796-4E4D-2A147B11495A}"/>
              </a:ext>
            </a:extLst>
          </p:cNvPr>
          <p:cNvSpPr txBox="1"/>
          <p:nvPr/>
        </p:nvSpPr>
        <p:spPr>
          <a:xfrm>
            <a:off x="330044" y="2996214"/>
            <a:ext cx="3963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(1984-2004)                    Manejo Comunitario  </a:t>
            </a:r>
          </a:p>
        </p:txBody>
      </p:sp>
      <p:sp>
        <p:nvSpPr>
          <p:cNvPr id="12" name="11 CuadroTexto">
            <a:extLst>
              <a:ext uri="{FF2B5EF4-FFF2-40B4-BE49-F238E27FC236}">
                <a16:creationId xmlns:a16="http://schemas.microsoft.com/office/drawing/2014/main" id="{8776E15F-2B11-9659-7443-AF4B46A2954B}"/>
              </a:ext>
            </a:extLst>
          </p:cNvPr>
          <p:cNvSpPr txBox="1"/>
          <p:nvPr/>
        </p:nvSpPr>
        <p:spPr>
          <a:xfrm>
            <a:off x="8878473" y="168029"/>
            <a:ext cx="2728311" cy="698652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s-GT" sz="1400" dirty="0">
                <a:solidFill>
                  <a:schemeClr val="bg1"/>
                </a:solidFill>
              </a:rPr>
              <a:t>PRESENTACIÓN PARA MESA REDONDA </a:t>
            </a:r>
            <a:br>
              <a:rPr lang="es-GT" sz="1400" dirty="0">
                <a:solidFill>
                  <a:schemeClr val="bg1"/>
                </a:solidFill>
              </a:rPr>
            </a:br>
            <a:r>
              <a:rPr lang="es-GT" sz="1400" b="1" dirty="0">
                <a:solidFill>
                  <a:schemeClr val="bg1"/>
                </a:solidFill>
              </a:rPr>
              <a:t>CONGRESO AGISA/AIDIS SOBRE GASES DE EFECTO INVERNADERO SECTOR DESECHOS </a:t>
            </a:r>
          </a:p>
          <a:p>
            <a:pPr algn="ctr"/>
            <a:r>
              <a:rPr lang="es-GT" sz="1400" b="1" dirty="0">
                <a:solidFill>
                  <a:schemeClr val="bg1"/>
                </a:solidFill>
              </a:rPr>
              <a:t>(</a:t>
            </a:r>
            <a:r>
              <a:rPr lang="es-GT" sz="1400" b="1" dirty="0" err="1">
                <a:solidFill>
                  <a:schemeClr val="bg1"/>
                </a:solidFill>
              </a:rPr>
              <a:t>GEIxGIDS</a:t>
            </a:r>
            <a:r>
              <a:rPr lang="es-GT" sz="1400" b="1" dirty="0">
                <a:solidFill>
                  <a:schemeClr val="bg1"/>
                </a:solidFill>
              </a:rPr>
              <a:t>)</a:t>
            </a:r>
            <a:br>
              <a:rPr lang="es-GT" sz="1400" b="1" dirty="0">
                <a:solidFill>
                  <a:schemeClr val="bg1"/>
                </a:solidFill>
              </a:rPr>
            </a:br>
            <a:r>
              <a:rPr lang="es-GT" sz="1400" dirty="0">
                <a:solidFill>
                  <a:schemeClr val="bg1"/>
                </a:solidFill>
              </a:rPr>
              <a:t>abril 25, 2025</a:t>
            </a:r>
            <a:endParaRPr lang="es-ES" sz="1400" b="1" dirty="0">
              <a:solidFill>
                <a:schemeClr val="bg1"/>
              </a:solidFill>
            </a:endParaRPr>
          </a:p>
          <a:p>
            <a:pPr algn="ctr"/>
            <a:r>
              <a:rPr lang="es-ES" sz="2800" b="1" dirty="0">
                <a:solidFill>
                  <a:srgbClr val="FFFF00"/>
                </a:solidFill>
              </a:rPr>
              <a:t>MUCHAS GRACIAS</a:t>
            </a:r>
          </a:p>
          <a:p>
            <a:pPr algn="ctr"/>
            <a:r>
              <a:rPr lang="es-ES" sz="2800" b="1" dirty="0">
                <a:solidFill>
                  <a:srgbClr val="FFFF00"/>
                </a:solidFill>
              </a:rPr>
              <a:t>____________</a:t>
            </a:r>
          </a:p>
          <a:p>
            <a:pPr algn="ctr"/>
            <a:endParaRPr lang="es-ES" sz="2800" b="1" dirty="0">
              <a:solidFill>
                <a:srgbClr val="FFFF00"/>
              </a:solidFill>
            </a:endParaRPr>
          </a:p>
          <a:p>
            <a:pPr algn="ctr"/>
            <a:r>
              <a:rPr lang="es-GT" sz="1400" dirty="0">
                <a:solidFill>
                  <a:srgbClr val="FFFF00"/>
                </a:solidFill>
              </a:rPr>
              <a:t>César Barrientos, Ingeniero Civil, Ambiental y Sanitario</a:t>
            </a:r>
          </a:p>
          <a:p>
            <a:pPr algn="ctr"/>
            <a:r>
              <a:rPr lang="es-GT" sz="1400" dirty="0">
                <a:solidFill>
                  <a:srgbClr val="FFFF00"/>
                </a:solidFill>
              </a:rPr>
              <a:t>CONSULTOR EN CIENCIAS AMBIENTALES Y ECOTECNOLOGÍA</a:t>
            </a:r>
          </a:p>
          <a:p>
            <a:pPr algn="ctr"/>
            <a:endParaRPr lang="es-GT" sz="1400" dirty="0">
              <a:solidFill>
                <a:srgbClr val="FFFF00"/>
              </a:solidFill>
            </a:endParaRPr>
          </a:p>
          <a:p>
            <a:pPr algn="ctr"/>
            <a:endParaRPr lang="es-GT" sz="1400" dirty="0">
              <a:solidFill>
                <a:srgbClr val="FFFF00"/>
              </a:solidFill>
            </a:endParaRPr>
          </a:p>
          <a:p>
            <a:pPr algn="ctr"/>
            <a:endParaRPr lang="es-GT" sz="1400" dirty="0">
              <a:solidFill>
                <a:srgbClr val="FFFF00"/>
              </a:solidFill>
            </a:endParaRPr>
          </a:p>
          <a:p>
            <a:pPr algn="ctr"/>
            <a:endParaRPr lang="es-GT" sz="1400" dirty="0">
              <a:solidFill>
                <a:srgbClr val="FFFF00"/>
              </a:solidFill>
            </a:endParaRPr>
          </a:p>
          <a:p>
            <a:pPr algn="ctr"/>
            <a:endParaRPr lang="es-GT" sz="1400" dirty="0">
              <a:solidFill>
                <a:srgbClr val="FFFF00"/>
              </a:solidFill>
            </a:endParaRPr>
          </a:p>
          <a:p>
            <a:pPr algn="ctr"/>
            <a:endParaRPr lang="es-GT" sz="1400" dirty="0">
              <a:solidFill>
                <a:srgbClr val="FFFF00"/>
              </a:solidFill>
            </a:endParaRPr>
          </a:p>
          <a:p>
            <a:pPr algn="ctr"/>
            <a:endParaRPr lang="es-GT" sz="1400" dirty="0">
              <a:solidFill>
                <a:srgbClr val="FFFF00"/>
              </a:solidFill>
            </a:endParaRPr>
          </a:p>
          <a:p>
            <a:pPr algn="ctr"/>
            <a:endParaRPr lang="es-GT" sz="1400" dirty="0">
              <a:solidFill>
                <a:srgbClr val="FFFF00"/>
              </a:solidFill>
            </a:endParaRPr>
          </a:p>
          <a:p>
            <a:pPr algn="ctr"/>
            <a:endParaRPr lang="es-GT" sz="1400" dirty="0">
              <a:solidFill>
                <a:srgbClr val="FFFF00"/>
              </a:solidFill>
            </a:endParaRPr>
          </a:p>
          <a:p>
            <a:pPr algn="ctr"/>
            <a:endParaRPr lang="es-GT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43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  <p:bldP spid="10" grpId="0"/>
      <p:bldP spid="17" grpId="0" animBg="1"/>
      <p:bldP spid="18" grpId="0"/>
      <p:bldP spid="20" grpId="0"/>
      <p:bldP spid="21" grpId="0"/>
      <p:bldP spid="25" grpId="0"/>
      <p:bldP spid="4" grpId="0" animBg="1"/>
      <p:bldP spid="9" grpId="0" animBg="1"/>
      <p:bldP spid="11" grpId="0"/>
      <p:bldP spid="12" grpId="0" animBg="1"/>
      <p:bldP spid="12" grpId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1475</Words>
  <Application>Microsoft Office PowerPoint</Application>
  <PresentationFormat>Panorámica</PresentationFormat>
  <Paragraphs>186</Paragraphs>
  <Slides>12</Slides>
  <Notes>5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Arial Black</vt:lpstr>
      <vt:lpstr>Calibri</vt:lpstr>
      <vt:lpstr>Tema de Office</vt:lpstr>
      <vt:lpstr>PRESENTACIÓN PARA MESA REDONDA  CONRESO AGISA/AIDIS SOBRE GASES DE EFECTO INVERNADERO SECTOR DESECHOS (GEIxGIDS) abril 25, 2025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CÓMO EL COMPOSTAJE Y EXTRACCIÓN/APROVECHAMIENTO  DE BIOGÁS EN UN VERTEDERO IMPLICA DISMINUCIÓN DE GEI</vt:lpstr>
      <vt:lpstr>Presentación de PowerPoint</vt:lpstr>
      <vt:lpstr>Presentación de PowerPoint</vt:lpstr>
      <vt:lpstr>Presentación de PowerPoint</vt:lpstr>
      <vt:lpstr>COMPARACIÓN DE COSTOS ENTRE RELLENOS SANITARIOS PARA UNA GENERACIÓN INICIAL DE 400-500 TONS/DÍA Caso de un estudio preliminar para el municipio de Mixco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Victoria Rodriguez</dc:creator>
  <cp:lastModifiedBy>Ana Victoria Rodriguez</cp:lastModifiedBy>
  <cp:revision>6</cp:revision>
  <dcterms:created xsi:type="dcterms:W3CDTF">2025-04-24T21:42:22Z</dcterms:created>
  <dcterms:modified xsi:type="dcterms:W3CDTF">2025-04-24T22:52:31Z</dcterms:modified>
</cp:coreProperties>
</file>