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6" r:id="rId3"/>
    <p:sldMasterId id="2147483678" r:id="rId4"/>
  </p:sldMasterIdLst>
  <p:notesMasterIdLst>
    <p:notesMasterId r:id="rId31"/>
  </p:notesMasterIdLst>
  <p:sldIdLst>
    <p:sldId id="1644" r:id="rId5"/>
    <p:sldId id="320" r:id="rId6"/>
    <p:sldId id="257" r:id="rId7"/>
    <p:sldId id="258" r:id="rId8"/>
    <p:sldId id="259" r:id="rId9"/>
    <p:sldId id="1589" r:id="rId10"/>
    <p:sldId id="280" r:id="rId11"/>
    <p:sldId id="282" r:id="rId12"/>
    <p:sldId id="283" r:id="rId13"/>
    <p:sldId id="284" r:id="rId14"/>
    <p:sldId id="1647" r:id="rId15"/>
    <p:sldId id="1649" r:id="rId16"/>
    <p:sldId id="1609" r:id="rId17"/>
    <p:sldId id="1615" r:id="rId18"/>
    <p:sldId id="299" r:id="rId19"/>
    <p:sldId id="367" r:id="rId20"/>
    <p:sldId id="1536" r:id="rId21"/>
    <p:sldId id="1535" r:id="rId22"/>
    <p:sldId id="1537" r:id="rId23"/>
    <p:sldId id="1538" r:id="rId24"/>
    <p:sldId id="372" r:id="rId25"/>
    <p:sldId id="1650" r:id="rId26"/>
    <p:sldId id="291" r:id="rId27"/>
    <p:sldId id="290" r:id="rId28"/>
    <p:sldId id="324" r:id="rId29"/>
    <p:sldId id="268" r:id="rId30"/>
  </p:sldIdLst>
  <p:sldSz cx="12192000" cy="6858000"/>
  <p:notesSz cx="6858000" cy="9144000"/>
  <p:defaultTextStyle>
    <a:defPPr>
      <a:defRPr lang="en-P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62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61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21B0FA-AA27-419B-AF96-C9808362E2A7}" type="datetimeFigureOut">
              <a:rPr lang="en-PR" smtClean="0"/>
              <a:t>4/24/2025</a:t>
            </a:fld>
            <a:endParaRPr lang="en-P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319954-7DE9-4799-A106-EFA9CBB9ACD6}" type="slidenum">
              <a:rPr lang="en-PR" smtClean="0"/>
              <a:t>‹#›</a:t>
            </a:fld>
            <a:endParaRPr lang="en-PR"/>
          </a:p>
        </p:txBody>
      </p:sp>
    </p:spTree>
    <p:extLst>
      <p:ext uri="{BB962C8B-B14F-4D97-AF65-F5344CB8AC3E}">
        <p14:creationId xmlns:p14="http://schemas.microsoft.com/office/powerpoint/2010/main" val="3776335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4CCAF2-AE9F-47FA-AE01-DD7D42C31A24}" type="slidenum">
              <a:rPr lang="en-PR" smtClean="0"/>
              <a:t>12</a:t>
            </a:fld>
            <a:endParaRPr lang="en-PR"/>
          </a:p>
        </p:txBody>
      </p:sp>
    </p:spTree>
    <p:extLst>
      <p:ext uri="{BB962C8B-B14F-4D97-AF65-F5344CB8AC3E}">
        <p14:creationId xmlns:p14="http://schemas.microsoft.com/office/powerpoint/2010/main" val="2410775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D1023-B30F-A9D5-F306-77EF8DFE1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D0932A-A21D-DEA0-9E0F-465204E9FC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A4FC6E-9B08-13AF-CD50-0CF8D30C0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C1132-0A90-429C-B9E3-33DB72D59958}" type="datetimeFigureOut">
              <a:rPr lang="en-PR" smtClean="0"/>
              <a:t>4/24/2025</a:t>
            </a:fld>
            <a:endParaRPr lang="en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EBC0C0-FAE7-7AD6-0C65-AE5C9272E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6E6274-ED47-A9C3-57E8-DC58BDD82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57FE1-C0E1-4B41-90EE-809602CF3827}" type="slidenum">
              <a:rPr lang="en-PR" smtClean="0"/>
              <a:t>‹#›</a:t>
            </a:fld>
            <a:endParaRPr lang="en-PR"/>
          </a:p>
        </p:txBody>
      </p:sp>
    </p:spTree>
    <p:extLst>
      <p:ext uri="{BB962C8B-B14F-4D97-AF65-F5344CB8AC3E}">
        <p14:creationId xmlns:p14="http://schemas.microsoft.com/office/powerpoint/2010/main" val="3740199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4B2AC-B3BC-4A15-C840-C0310DDD4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53A5AA-935D-68C3-6862-7387901BA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C72D80-7A5E-1AC2-AECA-F04E9DB22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C1132-0A90-429C-B9E3-33DB72D59958}" type="datetimeFigureOut">
              <a:rPr lang="en-PR" smtClean="0"/>
              <a:t>4/24/2025</a:t>
            </a:fld>
            <a:endParaRPr lang="en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E8788-F57D-A5F5-BA5B-46FAA1048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A45E8A-AC63-4AED-3612-D4A9CFBCD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57FE1-C0E1-4B41-90EE-809602CF3827}" type="slidenum">
              <a:rPr lang="en-PR" smtClean="0"/>
              <a:t>‹#›</a:t>
            </a:fld>
            <a:endParaRPr lang="en-PR"/>
          </a:p>
        </p:txBody>
      </p:sp>
    </p:spTree>
    <p:extLst>
      <p:ext uri="{BB962C8B-B14F-4D97-AF65-F5344CB8AC3E}">
        <p14:creationId xmlns:p14="http://schemas.microsoft.com/office/powerpoint/2010/main" val="3532948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058DB-6F63-9392-6989-AEE7B8716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807F7A-BCAE-1FD7-63B0-52976A81E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9BA7B-67C9-277A-B1F3-B0F00942D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C1132-0A90-429C-B9E3-33DB72D59958}" type="datetimeFigureOut">
              <a:rPr lang="en-PR" smtClean="0"/>
              <a:t>4/24/2025</a:t>
            </a:fld>
            <a:endParaRPr lang="en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B19975-B7A0-E449-758A-CDDAF338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92F533-56D9-8EF0-544E-6F5EC70EA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57FE1-C0E1-4B41-90EE-809602CF3827}" type="slidenum">
              <a:rPr lang="en-PR" smtClean="0"/>
              <a:t>‹#›</a:t>
            </a:fld>
            <a:endParaRPr lang="en-PR"/>
          </a:p>
        </p:txBody>
      </p:sp>
    </p:spTree>
    <p:extLst>
      <p:ext uri="{BB962C8B-B14F-4D97-AF65-F5344CB8AC3E}">
        <p14:creationId xmlns:p14="http://schemas.microsoft.com/office/powerpoint/2010/main" val="2661774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898FE-DF74-C979-336C-EBD384C11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D34B3-A4BE-C9EA-68B5-1B2C0D2221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37ADDB-CD79-458A-4166-4C93FC8626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6ECEA-24A7-CBA1-F869-3AD1BCB77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C1132-0A90-429C-B9E3-33DB72D59958}" type="datetimeFigureOut">
              <a:rPr lang="en-PR" smtClean="0"/>
              <a:t>4/24/2025</a:t>
            </a:fld>
            <a:endParaRPr lang="en-P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DC37F3-E5C0-4FBC-A125-E6E26CAB2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FB683-8F51-5FA2-9FE1-D514C53A0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57FE1-C0E1-4B41-90EE-809602CF3827}" type="slidenum">
              <a:rPr lang="en-PR" smtClean="0"/>
              <a:t>‹#›</a:t>
            </a:fld>
            <a:endParaRPr lang="en-PR"/>
          </a:p>
        </p:txBody>
      </p:sp>
    </p:spTree>
    <p:extLst>
      <p:ext uri="{BB962C8B-B14F-4D97-AF65-F5344CB8AC3E}">
        <p14:creationId xmlns:p14="http://schemas.microsoft.com/office/powerpoint/2010/main" val="3005347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267FF-7B8F-E659-A2C0-B36AB1A7A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0A98EC-13D1-D901-8500-ACA69AE25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12167-D4D1-B342-63E6-A6A29202C4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3C5EE2-5B82-54A0-5D7A-B93B04ABDC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06B669-D0D8-62DE-C09C-697B2E75F0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3A74A6-9188-0CA2-2E80-CDBEC9851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C1132-0A90-429C-B9E3-33DB72D59958}" type="datetimeFigureOut">
              <a:rPr lang="en-PR" smtClean="0"/>
              <a:t>4/24/2025</a:t>
            </a:fld>
            <a:endParaRPr lang="en-P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8C0D94-5943-818A-257C-BAB375F92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DC0B6F-0363-DA74-39C3-B6FE686A1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57FE1-C0E1-4B41-90EE-809602CF3827}" type="slidenum">
              <a:rPr lang="en-PR" smtClean="0"/>
              <a:t>‹#›</a:t>
            </a:fld>
            <a:endParaRPr lang="en-PR"/>
          </a:p>
        </p:txBody>
      </p:sp>
    </p:spTree>
    <p:extLst>
      <p:ext uri="{BB962C8B-B14F-4D97-AF65-F5344CB8AC3E}">
        <p14:creationId xmlns:p14="http://schemas.microsoft.com/office/powerpoint/2010/main" val="464901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0CEF3-65C9-3884-4E62-4059824FD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04E358-476E-12A9-DCFC-1A5EEE23D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C1132-0A90-429C-B9E3-33DB72D59958}" type="datetimeFigureOut">
              <a:rPr lang="en-PR" smtClean="0"/>
              <a:t>4/24/2025</a:t>
            </a:fld>
            <a:endParaRPr lang="en-P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0F36FD-0ECE-8959-EB29-4B911C874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E3CDAF-E644-D078-D258-714065FC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57FE1-C0E1-4B41-90EE-809602CF3827}" type="slidenum">
              <a:rPr lang="en-PR" smtClean="0"/>
              <a:t>‹#›</a:t>
            </a:fld>
            <a:endParaRPr lang="en-PR"/>
          </a:p>
        </p:txBody>
      </p:sp>
    </p:spTree>
    <p:extLst>
      <p:ext uri="{BB962C8B-B14F-4D97-AF65-F5344CB8AC3E}">
        <p14:creationId xmlns:p14="http://schemas.microsoft.com/office/powerpoint/2010/main" val="423318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7B89C2-5169-E1FD-8A78-7F39927D7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C1132-0A90-429C-B9E3-33DB72D59958}" type="datetimeFigureOut">
              <a:rPr lang="en-PR" smtClean="0"/>
              <a:t>4/24/2025</a:t>
            </a:fld>
            <a:endParaRPr lang="en-P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B6CEE3-298B-CB7B-FD4D-4B00CA822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0737CD-326B-CFF8-01BC-55CA22B22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57FE1-C0E1-4B41-90EE-809602CF3827}" type="slidenum">
              <a:rPr lang="en-PR" smtClean="0"/>
              <a:t>‹#›</a:t>
            </a:fld>
            <a:endParaRPr lang="en-PR"/>
          </a:p>
        </p:txBody>
      </p:sp>
    </p:spTree>
    <p:extLst>
      <p:ext uri="{BB962C8B-B14F-4D97-AF65-F5344CB8AC3E}">
        <p14:creationId xmlns:p14="http://schemas.microsoft.com/office/powerpoint/2010/main" val="3568580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E5DC7-D243-227E-C26E-D6595CE10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809D8-674B-D8BC-4557-039203731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980611-43CD-97D7-9E26-1D32F8033F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57878B-1C10-E043-9DBC-DFC195563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C1132-0A90-429C-B9E3-33DB72D59958}" type="datetimeFigureOut">
              <a:rPr lang="en-PR" smtClean="0"/>
              <a:t>4/24/2025</a:t>
            </a:fld>
            <a:endParaRPr lang="en-P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2DDFDB-5471-704A-747D-435BC9714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EC2DBE-0C41-DC5C-5041-98CBC9DCA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57FE1-C0E1-4B41-90EE-809602CF3827}" type="slidenum">
              <a:rPr lang="en-PR" smtClean="0"/>
              <a:t>‹#›</a:t>
            </a:fld>
            <a:endParaRPr lang="en-PR"/>
          </a:p>
        </p:txBody>
      </p:sp>
    </p:spTree>
    <p:extLst>
      <p:ext uri="{BB962C8B-B14F-4D97-AF65-F5344CB8AC3E}">
        <p14:creationId xmlns:p14="http://schemas.microsoft.com/office/powerpoint/2010/main" val="2775224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FFEFC-52D4-68E0-8AFE-BF13A83D3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93FCE3-CF03-7060-CA45-24AFBA74F3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C696A1-BB46-1110-08C0-59B55496C7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327DE3-E6AD-EFC4-388A-3B1331366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C1132-0A90-429C-B9E3-33DB72D59958}" type="datetimeFigureOut">
              <a:rPr lang="en-PR" smtClean="0"/>
              <a:t>4/24/2025</a:t>
            </a:fld>
            <a:endParaRPr lang="en-P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89AA26-DE42-DDBF-4113-3A5F78A4B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C34134-AA8F-B18A-CC22-18304AF83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57FE1-C0E1-4B41-90EE-809602CF3827}" type="slidenum">
              <a:rPr lang="en-PR" smtClean="0"/>
              <a:t>‹#›</a:t>
            </a:fld>
            <a:endParaRPr lang="en-PR"/>
          </a:p>
        </p:txBody>
      </p:sp>
    </p:spTree>
    <p:extLst>
      <p:ext uri="{BB962C8B-B14F-4D97-AF65-F5344CB8AC3E}">
        <p14:creationId xmlns:p14="http://schemas.microsoft.com/office/powerpoint/2010/main" val="4134660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9BFAC-529C-4339-2100-18333C302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DFBFB2-394C-AB34-4D8F-AA7D4ECE1E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3438BE-4BC0-93B9-FF4E-3E0A55121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C1132-0A90-429C-B9E3-33DB72D59958}" type="datetimeFigureOut">
              <a:rPr lang="en-PR" smtClean="0"/>
              <a:t>4/24/2025</a:t>
            </a:fld>
            <a:endParaRPr lang="en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A3FE75-B02F-5765-1771-B9988AB2D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0D0249-114D-1B97-2102-B14885AEC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57FE1-C0E1-4B41-90EE-809602CF3827}" type="slidenum">
              <a:rPr lang="en-PR" smtClean="0"/>
              <a:t>‹#›</a:t>
            </a:fld>
            <a:endParaRPr lang="en-PR"/>
          </a:p>
        </p:txBody>
      </p:sp>
    </p:spTree>
    <p:extLst>
      <p:ext uri="{BB962C8B-B14F-4D97-AF65-F5344CB8AC3E}">
        <p14:creationId xmlns:p14="http://schemas.microsoft.com/office/powerpoint/2010/main" val="508905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5FAFE3-D056-E61F-B279-3B111E632B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3B92CD-3DE1-DACA-5A80-4057CC149E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8B20E5-B94C-FFEE-881D-74C2C6249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C1132-0A90-429C-B9E3-33DB72D59958}" type="datetimeFigureOut">
              <a:rPr lang="en-PR" smtClean="0"/>
              <a:t>4/24/2025</a:t>
            </a:fld>
            <a:endParaRPr lang="en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D9DA4D-A0A7-BB15-207C-DB4140740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BB5FDC-8162-B28D-BFED-C04BE20C4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57FE1-C0E1-4B41-90EE-809602CF3827}" type="slidenum">
              <a:rPr lang="en-PR" smtClean="0"/>
              <a:t>‹#›</a:t>
            </a:fld>
            <a:endParaRPr lang="en-PR"/>
          </a:p>
        </p:txBody>
      </p:sp>
    </p:spTree>
    <p:extLst>
      <p:ext uri="{BB962C8B-B14F-4D97-AF65-F5344CB8AC3E}">
        <p14:creationId xmlns:p14="http://schemas.microsoft.com/office/powerpoint/2010/main" val="33545725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“Autorizado porla Oficina del Contralor Electoral OCE-SA-2024-09887”</a:t>
            </a: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186BEA-B9B6-496F-81B1-44CF6EC80888}" type="datetime1">
              <a:rPr lang="en-US" smtClean="0"/>
              <a:t>4/24/2025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11922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“Autorizado porla Oficina del Contralor Electoral OCE-SA-2024-09887”</a:t>
            </a: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6DB82-8BEB-4E68-AA37-A039DC882D18}" type="datetime1">
              <a:rPr lang="en-US" smtClean="0"/>
              <a:t>4/24/2025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57770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“Autorizado porla Oficina del Contralor Electoral OCE-SA-2024-09887”</a:t>
            </a:r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00AFE-454C-4903-83CA-0F395C767A85}" type="datetime1">
              <a:rPr lang="en-US" smtClean="0"/>
              <a:t>4/24/2025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84805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“Autorizado porla Oficina del Contralor Electoral OCE-SA-2024-09887”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7E755-435C-4633-B941-FB66CDB3727B}" type="datetime1">
              <a:rPr lang="en-US" smtClean="0"/>
              <a:t>4/24/2025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314237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“Autorizado porla Oficina del Contralor Electoral OCE-SA-2024-09887”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5766C5-67EE-41FC-8704-7F230C4057D6}" type="datetime1">
              <a:rPr lang="en-US" smtClean="0"/>
              <a:t>4/24/2025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488494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2444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4365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0079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6267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8054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900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112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7398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6633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9746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9404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24271-1CB5-458C-8E0D-A5D7712AFA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483E06-A6FD-446F-A5B3-E13B97F3CE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F3E064-CFB8-4F55-995F-E3C994542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63698-5EBA-40DE-86D2-10EF62F59917}" type="datetimeFigureOut">
              <a:rPr lang="x-none" smtClean="0"/>
              <a:t>4/24/2025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9B9E47-1824-4F2D-BEA7-003781674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356C7A-57CC-4ADD-AE56-E6CE9751E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7CE22-8485-4C5B-940C-0D8801C3A31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48237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132B8-62A5-4EED-816F-70CA9A0E8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42619-643D-412B-955D-A7C6545158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DD865F-2C08-4BAE-A489-1B32EAC66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63698-5EBA-40DE-86D2-10EF62F59917}" type="datetimeFigureOut">
              <a:rPr lang="x-none" smtClean="0"/>
              <a:t>4/24/2025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3CAE0A-1C54-48B3-B06D-288699F56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522C49-9A30-4561-AA57-D80438161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7CE22-8485-4C5B-940C-0D8801C3A31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435721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9940A-A0FD-47DB-8CA7-C93D732A6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E099E5-D30A-4305-84D0-5CD783B80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2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3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5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7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3379FF-09E8-4577-B451-1AE2292D6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63698-5EBA-40DE-86D2-10EF62F59917}" type="datetimeFigureOut">
              <a:rPr lang="x-none" smtClean="0"/>
              <a:t>4/24/2025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2D1860-CD50-42C9-9E07-49110471E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55E6B9-159E-438A-B795-813F09D30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7CE22-8485-4C5B-940C-0D8801C3A31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745261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A133A-1422-4F7A-84B5-8000D9814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1AF1B3-AEBC-4A0F-B01D-C877BA00BD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40216C-5F4B-4657-93F2-49BEACD841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A26187-57A9-407F-943C-8BD2FD5A2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63698-5EBA-40DE-86D2-10EF62F59917}" type="datetimeFigureOut">
              <a:rPr lang="x-none" smtClean="0"/>
              <a:t>4/24/2025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4F035D-F95E-4D22-B23E-DE3881D1B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F7E9E3-E15D-4003-A1D2-E5CFC0131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7CE22-8485-4C5B-940C-0D8801C3A31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46128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D7F71-23B3-4FC1-B048-C5AC67DA5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122064-3EEA-4C25-9857-F4FA50B1A3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C0D218-C708-4E8C-9984-74318CC43C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3B13C6-8AE8-43CC-B925-5DE61CCFCA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C080BD-1D51-4E82-8B35-706EF27856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186EFA-E78D-4707-AA0C-F51D77D28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63698-5EBA-40DE-86D2-10EF62F59917}" type="datetimeFigureOut">
              <a:rPr lang="x-none" smtClean="0"/>
              <a:t>4/24/2025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0E8DEC-3327-4B6E-9098-7FA323F3A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041C52-83B7-4139-ADD9-62D25DDD4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7CE22-8485-4C5B-940C-0D8801C3A31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389898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64EB6-7BB6-4B9F-B386-64FBF3AE4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0280A0-E604-4091-8D35-BE4A71ED4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63698-5EBA-40DE-86D2-10EF62F59917}" type="datetimeFigureOut">
              <a:rPr lang="x-none" smtClean="0"/>
              <a:t>4/24/2025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FED96-04C3-4011-859A-013467908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57821C-0A36-440C-8ED7-651D08C2F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7CE22-8485-4C5B-940C-0D8801C3A31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087536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03D67D-2D79-41DF-A646-0AEA20A11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63698-5EBA-40DE-86D2-10EF62F59917}" type="datetimeFigureOut">
              <a:rPr lang="x-none" smtClean="0"/>
              <a:t>4/24/2025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C84186-C426-4CB2-AF65-8590803FD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2BBF46-35F4-4261-997E-FB187155B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7CE22-8485-4C5B-940C-0D8801C3A31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650603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98DDC-52CD-4649-877F-64D134BFE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A2AD78-1BCB-4B31-9A8D-ADE0F6B14D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A7A7B3-39EE-4123-8176-8DECCE334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23" indent="0">
              <a:buNone/>
              <a:defRPr sz="1400"/>
            </a:lvl2pPr>
            <a:lvl3pPr marL="914446" indent="0">
              <a:buNone/>
              <a:defRPr sz="1200"/>
            </a:lvl3pPr>
            <a:lvl4pPr marL="1371669" indent="0">
              <a:buNone/>
              <a:defRPr sz="1000"/>
            </a:lvl4pPr>
            <a:lvl5pPr marL="1828891" indent="0">
              <a:buNone/>
              <a:defRPr sz="1000"/>
            </a:lvl5pPr>
            <a:lvl6pPr marL="2286114" indent="0">
              <a:buNone/>
              <a:defRPr sz="1000"/>
            </a:lvl6pPr>
            <a:lvl7pPr marL="2743337" indent="0">
              <a:buNone/>
              <a:defRPr sz="1000"/>
            </a:lvl7pPr>
            <a:lvl8pPr marL="3200560" indent="0">
              <a:buNone/>
              <a:defRPr sz="1000"/>
            </a:lvl8pPr>
            <a:lvl9pPr marL="365778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6446A1-381E-4F15-990B-B9DAD2214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63698-5EBA-40DE-86D2-10EF62F59917}" type="datetimeFigureOut">
              <a:rPr lang="x-none" smtClean="0"/>
              <a:t>4/24/2025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F6B373-F49C-4D49-93FD-54F31E9B2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6CDE6D-B85A-43FF-A89F-AEB341105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7CE22-8485-4C5B-940C-0D8801C3A31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263636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DB11F-12BD-4525-8C19-9B91680CE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E6A696-20D9-426A-B4FB-BED0832C08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489EA5-D5CD-4E9D-855A-BB672E79E6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23" indent="0">
              <a:buNone/>
              <a:defRPr sz="1400"/>
            </a:lvl2pPr>
            <a:lvl3pPr marL="914446" indent="0">
              <a:buNone/>
              <a:defRPr sz="1200"/>
            </a:lvl3pPr>
            <a:lvl4pPr marL="1371669" indent="0">
              <a:buNone/>
              <a:defRPr sz="1000"/>
            </a:lvl4pPr>
            <a:lvl5pPr marL="1828891" indent="0">
              <a:buNone/>
              <a:defRPr sz="1000"/>
            </a:lvl5pPr>
            <a:lvl6pPr marL="2286114" indent="0">
              <a:buNone/>
              <a:defRPr sz="1000"/>
            </a:lvl6pPr>
            <a:lvl7pPr marL="2743337" indent="0">
              <a:buNone/>
              <a:defRPr sz="1000"/>
            </a:lvl7pPr>
            <a:lvl8pPr marL="3200560" indent="0">
              <a:buNone/>
              <a:defRPr sz="1000"/>
            </a:lvl8pPr>
            <a:lvl9pPr marL="365778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EAD0AA-466E-4E00-8A08-5CFB8A55F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63698-5EBA-40DE-86D2-10EF62F59917}" type="datetimeFigureOut">
              <a:rPr lang="x-none" smtClean="0"/>
              <a:t>4/24/2025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279EF6-F0C3-4A44-A259-D0B43C18D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0808A6-0373-4C04-AF95-3E49F292F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7CE22-8485-4C5B-940C-0D8801C3A31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995726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68E13-76DA-4243-8854-CEC66BA8F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2408AB-6335-4785-AD2A-3D09DF8C2A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55836A-F1A9-4583-8323-061FB03CA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63698-5EBA-40DE-86D2-10EF62F59917}" type="datetimeFigureOut">
              <a:rPr lang="x-none" smtClean="0"/>
              <a:t>4/24/2025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5EECA-3534-468B-A027-8937727CF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50D4EA-E683-4D05-87E3-621B6B178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7CE22-8485-4C5B-940C-0D8801C3A31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676197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9974FB-31A7-4804-8D74-7C13AC40A2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6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CAFBCD-AB1A-4C1C-9352-8091178474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6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FC2B5E-18BD-4290-97C3-23919F42E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63698-5EBA-40DE-86D2-10EF62F59917}" type="datetimeFigureOut">
              <a:rPr lang="x-none" smtClean="0"/>
              <a:t>4/24/2025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4EC3AA-43CB-4536-A33D-98257A0C4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DD0A80-B9D6-4F28-8E4E-FBF66C994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7CE22-8485-4C5B-940C-0D8801C3A31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1927989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Image"/>
          <p:cNvSpPr>
            <a:spLocks noGrp="1"/>
          </p:cNvSpPr>
          <p:nvPr>
            <p:ph type="pic" sz="half" idx="13"/>
          </p:nvPr>
        </p:nvSpPr>
        <p:spPr>
          <a:xfrm>
            <a:off x="0" y="0"/>
            <a:ext cx="6229350" cy="43815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4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1"/>
            <a:ext cx="2844800" cy="368301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86CB4B4D-7CA3-9044-876B-883B54F8677D}" type="slidenum">
              <a:rPr lang="en-PR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‹#›</a:t>
            </a:fld>
            <a:endParaRPr lang="en-P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07838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9672A1-799E-5028-EFA3-2AD2DD31E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746207-D5A4-C649-0645-7612A62956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86874-83FD-3D16-E4C7-13E3E489CA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0C1132-0A90-429C-B9E3-33DB72D59958}" type="datetimeFigureOut">
              <a:rPr lang="en-PR" smtClean="0"/>
              <a:t>4/24/2025</a:t>
            </a:fld>
            <a:endParaRPr lang="en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306EF5-71D0-E28E-7957-86A87E2183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E6FA84-AA27-0A74-F982-02918AFA1F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057FE1-C0E1-4B41-90EE-809602CF3827}" type="slidenum">
              <a:rPr lang="en-PR" smtClean="0"/>
              <a:t>‹#›</a:t>
            </a:fld>
            <a:endParaRPr lang="en-PR"/>
          </a:p>
        </p:txBody>
      </p:sp>
    </p:spTree>
    <p:extLst>
      <p:ext uri="{BB962C8B-B14F-4D97-AF65-F5344CB8AC3E}">
        <p14:creationId xmlns:p14="http://schemas.microsoft.com/office/powerpoint/2010/main" val="1491471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“Autorizado porla Oficina del Contralor Electoral OCE-SA-2024-09887”</a:t>
            </a: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7CB7E1-E8A5-4A9B-A037-FDC8341C318D}" type="datetime1">
              <a:rPr lang="en-US" smtClean="0"/>
              <a:t>4/24/2025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64238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04815">
        <a:defRPr>
          <a:latin typeface="+mn-lt"/>
          <a:ea typeface="+mn-ea"/>
          <a:cs typeface="+mn-cs"/>
        </a:defRPr>
      </a:lvl2pPr>
      <a:lvl3pPr marL="609630">
        <a:defRPr>
          <a:latin typeface="+mn-lt"/>
          <a:ea typeface="+mn-ea"/>
          <a:cs typeface="+mn-cs"/>
        </a:defRPr>
      </a:lvl3pPr>
      <a:lvl4pPr marL="914446">
        <a:defRPr>
          <a:latin typeface="+mn-lt"/>
          <a:ea typeface="+mn-ea"/>
          <a:cs typeface="+mn-cs"/>
        </a:defRPr>
      </a:lvl4pPr>
      <a:lvl5pPr marL="1219261">
        <a:defRPr>
          <a:latin typeface="+mn-lt"/>
          <a:ea typeface="+mn-ea"/>
          <a:cs typeface="+mn-cs"/>
        </a:defRPr>
      </a:lvl5pPr>
      <a:lvl6pPr marL="1524076">
        <a:defRPr>
          <a:latin typeface="+mn-lt"/>
          <a:ea typeface="+mn-ea"/>
          <a:cs typeface="+mn-cs"/>
        </a:defRPr>
      </a:lvl6pPr>
      <a:lvl7pPr marL="1828891">
        <a:defRPr>
          <a:latin typeface="+mn-lt"/>
          <a:ea typeface="+mn-ea"/>
          <a:cs typeface="+mn-cs"/>
        </a:defRPr>
      </a:lvl7pPr>
      <a:lvl8pPr marL="2133707">
        <a:defRPr>
          <a:latin typeface="+mn-lt"/>
          <a:ea typeface="+mn-ea"/>
          <a:cs typeface="+mn-cs"/>
        </a:defRPr>
      </a:lvl8pPr>
      <a:lvl9pPr marL="243852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04815">
        <a:defRPr>
          <a:latin typeface="+mn-lt"/>
          <a:ea typeface="+mn-ea"/>
          <a:cs typeface="+mn-cs"/>
        </a:defRPr>
      </a:lvl2pPr>
      <a:lvl3pPr marL="609630">
        <a:defRPr>
          <a:latin typeface="+mn-lt"/>
          <a:ea typeface="+mn-ea"/>
          <a:cs typeface="+mn-cs"/>
        </a:defRPr>
      </a:lvl3pPr>
      <a:lvl4pPr marL="914446">
        <a:defRPr>
          <a:latin typeface="+mn-lt"/>
          <a:ea typeface="+mn-ea"/>
          <a:cs typeface="+mn-cs"/>
        </a:defRPr>
      </a:lvl4pPr>
      <a:lvl5pPr marL="1219261">
        <a:defRPr>
          <a:latin typeface="+mn-lt"/>
          <a:ea typeface="+mn-ea"/>
          <a:cs typeface="+mn-cs"/>
        </a:defRPr>
      </a:lvl5pPr>
      <a:lvl6pPr marL="1524076">
        <a:defRPr>
          <a:latin typeface="+mn-lt"/>
          <a:ea typeface="+mn-ea"/>
          <a:cs typeface="+mn-cs"/>
        </a:defRPr>
      </a:lvl6pPr>
      <a:lvl7pPr marL="1828891">
        <a:defRPr>
          <a:latin typeface="+mn-lt"/>
          <a:ea typeface="+mn-ea"/>
          <a:cs typeface="+mn-cs"/>
        </a:defRPr>
      </a:lvl7pPr>
      <a:lvl8pPr marL="2133707">
        <a:defRPr>
          <a:latin typeface="+mn-lt"/>
          <a:ea typeface="+mn-ea"/>
          <a:cs typeface="+mn-cs"/>
        </a:defRPr>
      </a:lvl8pPr>
      <a:lvl9pPr marL="2438522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27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CD9062-0B46-40E4-A9B5-A498B136C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70F855-6BDC-4B6E-A1EC-5A41F525B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08C95-BC6D-4E34-9238-97DF057C2A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263698-5EBA-40DE-86D2-10EF62F59917}" type="datetimeFigureOut">
              <a:rPr lang="x-none" smtClean="0"/>
              <a:t>4/24/2025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549295-11DB-41DC-8213-DBE664D079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9B7FC-F5DF-4D6E-9F62-B02142D8D3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C7CE22-8485-4C5B-940C-0D8801C3A31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95265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91444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ssuu.com/seagrantpr" TargetMode="External"/><Relationship Id="rId5" Type="http://schemas.openxmlformats.org/officeDocument/2006/relationships/hyperlink" Target="https://issuu.com/seagrantpr/docs/prsg-marejada-vol9num2_1_/28" TargetMode="External"/><Relationship Id="rId4" Type="http://schemas.openxmlformats.org/officeDocument/2006/relationships/hyperlink" Target="https://issuu.com/seagrantpr/docs/prsg-marejada-vol9num2_1_/s/13388757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ssuu.com/seagrantpr" TargetMode="External"/><Relationship Id="rId5" Type="http://schemas.openxmlformats.org/officeDocument/2006/relationships/hyperlink" Target="https://issuu.com/seagrantpr/docs/prsg-marejada-vol9num2_1_/28" TargetMode="External"/><Relationship Id="rId4" Type="http://schemas.openxmlformats.org/officeDocument/2006/relationships/hyperlink" Target="https://issuu.com/seagrantpr/docs/prsg-marejada-vol9num2_1_/s/13388757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095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txBody>
          <a:bodyPr/>
          <a:lstStyle/>
          <a:p>
            <a:endParaRPr lang="en-US" sz="133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333" dirty="0"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  <a:endParaRPr lang="en-PR" sz="2133" b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940800" y="238538"/>
            <a:ext cx="3022448" cy="6380925"/>
            <a:chOff x="0" y="0"/>
            <a:chExt cx="1981084" cy="25208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81085" cy="2520859"/>
            </a:xfrm>
            <a:custGeom>
              <a:avLst/>
              <a:gdLst/>
              <a:ahLst/>
              <a:cxnLst/>
              <a:rect l="l" t="t" r="r" b="b"/>
              <a:pathLst>
                <a:path w="1981085" h="2520859">
                  <a:moveTo>
                    <a:pt x="0" y="0"/>
                  </a:moveTo>
                  <a:lnTo>
                    <a:pt x="1981085" y="0"/>
                  </a:lnTo>
                  <a:lnTo>
                    <a:pt x="1981085" y="2520859"/>
                  </a:lnTo>
                  <a:lnTo>
                    <a:pt x="0" y="2520859"/>
                  </a:lnTo>
                  <a:close/>
                </a:path>
              </a:pathLst>
            </a:custGeom>
            <a:solidFill>
              <a:srgbClr val="EDF1EF"/>
            </a:solidFill>
          </p:spPr>
          <p:txBody>
            <a:bodyPr/>
            <a:lstStyle/>
            <a:p>
              <a:endParaRPr lang="en-PR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81084" cy="255895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F9599A5-25B2-B6B9-AF6A-11BE1A429E5C}"/>
              </a:ext>
            </a:extLst>
          </p:cNvPr>
          <p:cNvSpPr txBox="1"/>
          <p:nvPr/>
        </p:nvSpPr>
        <p:spPr>
          <a:xfrm>
            <a:off x="12095" y="3631691"/>
            <a:ext cx="89287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MESA  REDONDA</a:t>
            </a:r>
          </a:p>
          <a:p>
            <a:pPr algn="ctr"/>
            <a:r>
              <a:rPr lang="es-E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“</a:t>
            </a:r>
            <a:r>
              <a:rPr lang="es-ES" sz="28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Enfrentando el Cambio Climático: La experiencia de Puerto Rico.</a:t>
            </a:r>
            <a:endParaRPr lang="en-PR" sz="2800" b="1" dirty="0">
              <a:solidFill>
                <a:srgbClr val="FFC000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8E630D4-F065-FDB0-3F0D-E026A5CC8CA5}"/>
              </a:ext>
            </a:extLst>
          </p:cNvPr>
          <p:cNvSpPr txBox="1"/>
          <p:nvPr/>
        </p:nvSpPr>
        <p:spPr>
          <a:xfrm>
            <a:off x="1040860" y="2576396"/>
            <a:ext cx="7656173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667" b="1" dirty="0"/>
          </a:p>
          <a:p>
            <a:pPr algn="ctr"/>
            <a:r>
              <a:rPr lang="en-US" sz="2667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RAFAEL MÉNDEZ TEJEDA, PhD.</a:t>
            </a:r>
            <a:endParaRPr lang="en-PR" sz="2667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047F725-A09A-13CD-00BD-5BDC53B02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750" y="5362325"/>
            <a:ext cx="3403912" cy="140550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60D2C22-867A-810B-420C-53BDAC44E8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9874" y="431800"/>
            <a:ext cx="2448983" cy="60452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6528E27-91E2-FBF0-EA80-9AEB3F99FF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7371" y="5334090"/>
            <a:ext cx="3262054" cy="14027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88519C5-C22E-D61E-F3F5-9A7EAF6071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750" y="89858"/>
            <a:ext cx="8642876" cy="260110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D418D15C-91B4-0208-284D-85A84E344DE6}"/>
              </a:ext>
            </a:extLst>
          </p:cNvPr>
          <p:cNvSpPr/>
          <p:nvPr/>
        </p:nvSpPr>
        <p:spPr>
          <a:xfrm>
            <a:off x="2969124" y="332015"/>
            <a:ext cx="5834405" cy="1667327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133" b="1" dirty="0">
                <a:latin typeface="Arial" panose="020B0604020202020204" pitchFamily="34" charset="0"/>
                <a:cs typeface="Arial" panose="020B0604020202020204" pitchFamily="34" charset="0"/>
              </a:rPr>
              <a:t>CAMBIO CLIMÁTICO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3125DB4-440E-BFC3-BC5E-90105B9F066A}"/>
              </a:ext>
            </a:extLst>
          </p:cNvPr>
          <p:cNvCxnSpPr>
            <a:cxnSpLocks/>
          </p:cNvCxnSpPr>
          <p:nvPr/>
        </p:nvCxnSpPr>
        <p:spPr>
          <a:xfrm flipH="1">
            <a:off x="3647872" y="1999342"/>
            <a:ext cx="1317830" cy="100330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69ED67B-FFDA-7A53-73F7-5A4A0360254F}"/>
              </a:ext>
            </a:extLst>
          </p:cNvPr>
          <p:cNvCxnSpPr>
            <a:cxnSpLocks/>
          </p:cNvCxnSpPr>
          <p:nvPr/>
        </p:nvCxnSpPr>
        <p:spPr>
          <a:xfrm>
            <a:off x="5956126" y="2053771"/>
            <a:ext cx="0" cy="27432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F7B3996-B0F7-2A45-65E6-A7DB4821F203}"/>
              </a:ext>
            </a:extLst>
          </p:cNvPr>
          <p:cNvCxnSpPr>
            <a:cxnSpLocks/>
          </p:cNvCxnSpPr>
          <p:nvPr/>
        </p:nvCxnSpPr>
        <p:spPr>
          <a:xfrm>
            <a:off x="6848273" y="1999342"/>
            <a:ext cx="949526" cy="10722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02612166-0337-D4BF-00C3-D9FBF0D0CA83}"/>
              </a:ext>
            </a:extLst>
          </p:cNvPr>
          <p:cNvSpPr/>
          <p:nvPr/>
        </p:nvSpPr>
        <p:spPr>
          <a:xfrm>
            <a:off x="1368925" y="3002643"/>
            <a:ext cx="3200401" cy="863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CICLONES TROPICALES (DEPRESIÓN, TORMENTA Y HURACANES</a:t>
            </a:r>
            <a:r>
              <a:rPr lang="en-US" sz="1200" dirty="0"/>
              <a:t>)</a:t>
            </a:r>
            <a:endParaRPr lang="en-PR" sz="12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10A7305-8A2C-1DC4-1BE0-88809FAE1B8A}"/>
              </a:ext>
            </a:extLst>
          </p:cNvPr>
          <p:cNvSpPr/>
          <p:nvPr/>
        </p:nvSpPr>
        <p:spPr>
          <a:xfrm>
            <a:off x="4699001" y="4796971"/>
            <a:ext cx="2793998" cy="8128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AUMENTO DEL NIVEL DEL MAR</a:t>
            </a:r>
            <a:endParaRPr lang="en-P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3F7FCD2-5939-DE97-CE7E-5E664A17DA8D}"/>
              </a:ext>
            </a:extLst>
          </p:cNvPr>
          <p:cNvSpPr/>
          <p:nvPr/>
        </p:nvSpPr>
        <p:spPr>
          <a:xfrm>
            <a:off x="7365999" y="3178629"/>
            <a:ext cx="3085283" cy="95612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OLAS DE CALOR</a:t>
            </a:r>
            <a:endParaRPr lang="en-P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2D3F50C-2B34-7FF3-9098-41ACFFF13ABD}"/>
              </a:ext>
            </a:extLst>
          </p:cNvPr>
          <p:cNvCxnSpPr>
            <a:cxnSpLocks/>
            <a:stCxn id="23" idx="2"/>
          </p:cNvCxnSpPr>
          <p:nvPr/>
        </p:nvCxnSpPr>
        <p:spPr>
          <a:xfrm flipH="1">
            <a:off x="1726994" y="3866243"/>
            <a:ext cx="1242132" cy="1127578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D97178AD-E7CA-1CFD-B442-09E1C442E52D}"/>
              </a:ext>
            </a:extLst>
          </p:cNvPr>
          <p:cNvSpPr/>
          <p:nvPr/>
        </p:nvSpPr>
        <p:spPr>
          <a:xfrm>
            <a:off x="130566" y="5077567"/>
            <a:ext cx="2630664" cy="8128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INFRAESTUCTURA</a:t>
            </a:r>
            <a:endParaRPr lang="en-PR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00313FF-CC77-3942-2E6B-E596100F3D29}"/>
              </a:ext>
            </a:extLst>
          </p:cNvPr>
          <p:cNvCxnSpPr/>
          <p:nvPr/>
        </p:nvCxnSpPr>
        <p:spPr>
          <a:xfrm>
            <a:off x="3077890" y="3846285"/>
            <a:ext cx="762000" cy="812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F5E0B498-A2CA-57B3-6B72-37E2A48B0375}"/>
              </a:ext>
            </a:extLst>
          </p:cNvPr>
          <p:cNvSpPr/>
          <p:nvPr/>
        </p:nvSpPr>
        <p:spPr>
          <a:xfrm>
            <a:off x="2761230" y="4677362"/>
            <a:ext cx="1752600" cy="7620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ECONOMÍA</a:t>
            </a:r>
            <a:endParaRPr lang="en-PR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9EAAEC5-1377-0175-34AD-F6B681826AED}"/>
              </a:ext>
            </a:extLst>
          </p:cNvPr>
          <p:cNvCxnSpPr>
            <a:cxnSpLocks/>
          </p:cNvCxnSpPr>
          <p:nvPr/>
        </p:nvCxnSpPr>
        <p:spPr>
          <a:xfrm flipH="1">
            <a:off x="5232400" y="5617029"/>
            <a:ext cx="436383" cy="50437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900DCEA9-12E7-0631-B6EA-D6AEFBFC765D}"/>
              </a:ext>
            </a:extLst>
          </p:cNvPr>
          <p:cNvSpPr/>
          <p:nvPr/>
        </p:nvSpPr>
        <p:spPr>
          <a:xfrm>
            <a:off x="4013199" y="6121400"/>
            <a:ext cx="1752600" cy="50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EROSIÓN</a:t>
            </a:r>
            <a:r>
              <a:rPr lang="en-US" sz="1200" dirty="0"/>
              <a:t> </a:t>
            </a:r>
            <a:endParaRPr lang="en-PR" sz="120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C1189C1-32D8-A452-E781-1094CEF8EF68}"/>
              </a:ext>
            </a:extLst>
          </p:cNvPr>
          <p:cNvSpPr/>
          <p:nvPr/>
        </p:nvSpPr>
        <p:spPr>
          <a:xfrm>
            <a:off x="6113295" y="6201682"/>
            <a:ext cx="1748971" cy="45629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TURISMO</a:t>
            </a:r>
            <a:endParaRPr lang="en-PR" sz="1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AF7C4AE-DC03-B8EE-F38C-26AA87739694}"/>
              </a:ext>
            </a:extLst>
          </p:cNvPr>
          <p:cNvCxnSpPr>
            <a:cxnSpLocks/>
          </p:cNvCxnSpPr>
          <p:nvPr/>
        </p:nvCxnSpPr>
        <p:spPr>
          <a:xfrm flipH="1">
            <a:off x="8353926" y="4158342"/>
            <a:ext cx="750159" cy="79465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C1E4C49C-CE04-386F-50B5-4682456B4DD0}"/>
              </a:ext>
            </a:extLst>
          </p:cNvPr>
          <p:cNvSpPr/>
          <p:nvPr/>
        </p:nvSpPr>
        <p:spPr>
          <a:xfrm>
            <a:off x="7721601" y="4956629"/>
            <a:ext cx="1957420" cy="8128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SALUD</a:t>
            </a:r>
            <a:endParaRPr lang="en-PR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3A6736F-DBA9-306A-8037-76AB7E37E0A8}"/>
              </a:ext>
            </a:extLst>
          </p:cNvPr>
          <p:cNvSpPr/>
          <p:nvPr/>
        </p:nvSpPr>
        <p:spPr>
          <a:xfrm>
            <a:off x="9821635" y="4855029"/>
            <a:ext cx="1957420" cy="8128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ENERGÍA</a:t>
            </a:r>
            <a:endParaRPr lang="en-PR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C522D3F-E48A-6948-9ABD-B2D068D1E5F2}"/>
              </a:ext>
            </a:extLst>
          </p:cNvPr>
          <p:cNvCxnSpPr/>
          <p:nvPr/>
        </p:nvCxnSpPr>
        <p:spPr>
          <a:xfrm>
            <a:off x="9318377" y="4134757"/>
            <a:ext cx="1146629" cy="6186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BF62931-0C3F-8B7B-9CB2-1E03E28FBC94}"/>
              </a:ext>
            </a:extLst>
          </p:cNvPr>
          <p:cNvCxnSpPr>
            <a:cxnSpLocks/>
            <a:stCxn id="24" idx="2"/>
          </p:cNvCxnSpPr>
          <p:nvPr/>
        </p:nvCxnSpPr>
        <p:spPr>
          <a:xfrm>
            <a:off x="6096000" y="5609771"/>
            <a:ext cx="887590" cy="52490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5888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54578E-50D5-EE8C-21C2-3D7F87B62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648207"/>
            <a:ext cx="10905066" cy="556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936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44EDAC8-9231-4FC9-9A43-9DB0D18D9B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773" y="1085898"/>
            <a:ext cx="10530941" cy="526547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959BA5F-1BC2-B281-D9D9-72CB30A24B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592" y="562709"/>
            <a:ext cx="10156816" cy="60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134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37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9400F17-B63B-9626-6C4E-E34E09A292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29" t="11439" r="20434" b="35175"/>
          <a:stretch/>
        </p:blipFill>
        <p:spPr bwMode="auto">
          <a:xfrm>
            <a:off x="643467" y="881128"/>
            <a:ext cx="10905066" cy="5095744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77870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 shot of a graph&#10;&#10;Description automatically generated">
            <a:extLst>
              <a:ext uri="{FF2B5EF4-FFF2-40B4-BE49-F238E27FC236}">
                <a16:creationId xmlns:a16="http://schemas.microsoft.com/office/drawing/2014/main" id="{268F2FAB-ED7C-120A-B438-4B5901042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8204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151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531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764ECE-7464-4CE7-4938-C585CDB1F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01DD35-13A0-0981-DD65-10EA8E52C5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332" r="15840"/>
          <a:stretch/>
        </p:blipFill>
        <p:spPr>
          <a:xfrm>
            <a:off x="254001" y="533400"/>
            <a:ext cx="5994399" cy="6045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A1A5859-F969-7759-E563-B24F7F376C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166" r="10000"/>
          <a:stretch/>
        </p:blipFill>
        <p:spPr>
          <a:xfrm>
            <a:off x="6502400" y="533400"/>
            <a:ext cx="5435600" cy="604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671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531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56BD90-CAC7-D370-F81E-296273B9C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4B5841-F040-32CE-E9AB-95CE456B97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005" r="-1005"/>
          <a:stretch/>
        </p:blipFill>
        <p:spPr>
          <a:xfrm>
            <a:off x="355600" y="177800"/>
            <a:ext cx="5740400" cy="635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B34CCC8-166F-5B7F-200D-8BCAF8327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4001" y="177800"/>
            <a:ext cx="5486399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349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531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327662-B402-D556-28A7-4B089EA12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207C785-99ED-CA29-01A3-63C271A51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79400"/>
            <a:ext cx="9550400" cy="62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031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7B9F1-0B62-9991-5FB4-D941B8076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067F77-4C43-29CB-FE00-763405D86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77095"/>
            <a:ext cx="11023600" cy="640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935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24359A3-BEE4-9172-E502-8034E73D87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1866"/>
          <a:stretch/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099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E6D2D34-4BB4-460B-8844-027610FB21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90E63F1-C972-08D9-9D6B-688C747B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3943" y="802955"/>
            <a:ext cx="4018137" cy="145599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>
                <a:solidFill>
                  <a:schemeClr val="tx2"/>
                </a:solidFill>
                <a:highlight>
                  <a:srgbClr val="FFFF00"/>
                </a:highlight>
              </a:rPr>
              <a:t>ANTICICLÓN DE LAS AZORES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75E8F1-93D2-96B8-B33E-9406D45CDC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82" y="3562143"/>
            <a:ext cx="5359633" cy="3195083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C5314570-9B06-4D37-8CBD-EDD67C2FA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9676747" y="-4155"/>
            <a:ext cx="2514948" cy="2174333"/>
            <a:chOff x="-305" y="-4155"/>
            <a:chExt cx="2514948" cy="2174333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204F55B-358D-4FB5-9979-6724C64154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4F77C62-9DDF-48D3-A074-159A3276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EB07022-F30B-49CA-B1DD-A826815C4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7C47E16-167C-48BF-9FC9-08787D3489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6F839EEA-81B8-AEBF-F561-C442044AD2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964" y="251503"/>
            <a:ext cx="6396950" cy="30443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DA03CE-92F6-4F48-B41C-C96A4583554D}"/>
              </a:ext>
            </a:extLst>
          </p:cNvPr>
          <p:cNvSpPr txBox="1"/>
          <p:nvPr/>
        </p:nvSpPr>
        <p:spPr>
          <a:xfrm>
            <a:off x="6802733" y="2421682"/>
            <a:ext cx="5225143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2"/>
                </a:solidFill>
              </a:rPr>
              <a:t>Fuente: https://es.wikipedia.org/wiki/Anticicl%C3%B3n_de_las_AzoresEl Sistema de Alta </a:t>
            </a:r>
            <a:r>
              <a:rPr lang="en-US" sz="1400" b="1" dirty="0" err="1">
                <a:solidFill>
                  <a:schemeClr val="tx2"/>
                </a:solidFill>
              </a:rPr>
              <a:t>Presión</a:t>
            </a:r>
            <a:r>
              <a:rPr lang="en-US" sz="1400" b="1" dirty="0">
                <a:solidFill>
                  <a:schemeClr val="tx2"/>
                </a:solidFill>
              </a:rPr>
              <a:t> del Atlántico (Subtropical Ridge) </a:t>
            </a:r>
            <a:r>
              <a:rPr lang="en-US" sz="1400" b="1" dirty="0" err="1">
                <a:solidFill>
                  <a:schemeClr val="tx2"/>
                </a:solidFill>
              </a:rPr>
              <a:t>guía</a:t>
            </a:r>
            <a:r>
              <a:rPr lang="en-US" sz="1400" b="1" dirty="0">
                <a:solidFill>
                  <a:schemeClr val="tx2"/>
                </a:solidFill>
              </a:rPr>
              <a:t> con un gran ‘</a:t>
            </a:r>
            <a:r>
              <a:rPr lang="en-US" sz="1400" b="1" dirty="0" err="1">
                <a:solidFill>
                  <a:schemeClr val="tx2"/>
                </a:solidFill>
              </a:rPr>
              <a:t>río</a:t>
            </a:r>
            <a:r>
              <a:rPr lang="en-US" sz="1400" b="1" dirty="0">
                <a:solidFill>
                  <a:schemeClr val="tx2"/>
                </a:solidFill>
              </a:rPr>
              <a:t>’ de </a:t>
            </a:r>
            <a:r>
              <a:rPr lang="en-US" sz="1400" b="1" dirty="0" err="1">
                <a:solidFill>
                  <a:schemeClr val="tx2"/>
                </a:solidFill>
              </a:rPr>
              <a:t>aire</a:t>
            </a:r>
            <a:r>
              <a:rPr lang="en-US" sz="1400" b="1" dirty="0">
                <a:solidFill>
                  <a:schemeClr val="tx2"/>
                </a:solidFill>
              </a:rPr>
              <a:t> o </a:t>
            </a:r>
            <a:r>
              <a:rPr lang="en-US" sz="1400" b="1" dirty="0" err="1">
                <a:solidFill>
                  <a:schemeClr val="tx2"/>
                </a:solidFill>
              </a:rPr>
              <a:t>vientos</a:t>
            </a:r>
            <a:r>
              <a:rPr lang="en-US" sz="1400" b="1" dirty="0">
                <a:solidFill>
                  <a:schemeClr val="tx2"/>
                </a:solidFill>
              </a:rPr>
              <a:t> a </a:t>
            </a:r>
            <a:r>
              <a:rPr lang="en-US" sz="1400" b="1" dirty="0" err="1">
                <a:solidFill>
                  <a:schemeClr val="tx2"/>
                </a:solidFill>
              </a:rPr>
              <a:t>los</a:t>
            </a:r>
            <a:r>
              <a:rPr lang="en-US" sz="1400" b="1" dirty="0">
                <a:solidFill>
                  <a:schemeClr val="tx2"/>
                </a:solidFill>
              </a:rPr>
              <a:t> </a:t>
            </a:r>
            <a:r>
              <a:rPr lang="en-US" sz="1400" b="1" dirty="0" err="1">
                <a:solidFill>
                  <a:schemeClr val="tx2"/>
                </a:solidFill>
              </a:rPr>
              <a:t>ciclones</a:t>
            </a:r>
            <a:r>
              <a:rPr lang="en-US" sz="1400" b="1" dirty="0">
                <a:solidFill>
                  <a:schemeClr val="tx2"/>
                </a:solidFill>
              </a:rPr>
              <a:t> </a:t>
            </a:r>
            <a:r>
              <a:rPr lang="en-US" sz="1400" b="1" dirty="0" err="1">
                <a:solidFill>
                  <a:schemeClr val="tx2"/>
                </a:solidFill>
              </a:rPr>
              <a:t>tropicales</a:t>
            </a:r>
            <a:r>
              <a:rPr lang="en-US" sz="1400" b="1" dirty="0">
                <a:solidFill>
                  <a:schemeClr val="tx2"/>
                </a:solidFill>
              </a:rPr>
              <a:t> </a:t>
            </a:r>
            <a:r>
              <a:rPr lang="en-US" sz="1400" b="1" dirty="0" err="1">
                <a:solidFill>
                  <a:schemeClr val="tx2"/>
                </a:solidFill>
              </a:rPr>
              <a:t>hacia</a:t>
            </a:r>
            <a:r>
              <a:rPr lang="en-US" sz="1400" b="1" dirty="0">
                <a:solidFill>
                  <a:schemeClr val="tx2"/>
                </a:solidFill>
              </a:rPr>
              <a:t> </a:t>
            </a:r>
            <a:r>
              <a:rPr lang="en-US" sz="1400" b="1" dirty="0" err="1">
                <a:solidFill>
                  <a:schemeClr val="tx2"/>
                </a:solidFill>
              </a:rPr>
              <a:t>el</a:t>
            </a:r>
            <a:r>
              <a:rPr lang="en-US" sz="1400" b="1" dirty="0">
                <a:solidFill>
                  <a:schemeClr val="tx2"/>
                </a:solidFill>
              </a:rPr>
              <a:t> </a:t>
            </a:r>
            <a:r>
              <a:rPr lang="en-US" sz="1400" b="1" dirty="0" err="1">
                <a:solidFill>
                  <a:schemeClr val="tx2"/>
                </a:solidFill>
              </a:rPr>
              <a:t>oeste</a:t>
            </a:r>
            <a:r>
              <a:rPr lang="en-US" sz="1400" b="1" dirty="0">
                <a:solidFill>
                  <a:schemeClr val="tx2"/>
                </a:solidFill>
              </a:rPr>
              <a:t> y </a:t>
            </a:r>
            <a:r>
              <a:rPr lang="en-US" sz="1400" b="1" dirty="0" err="1">
                <a:solidFill>
                  <a:schemeClr val="tx2"/>
                </a:solidFill>
              </a:rPr>
              <a:t>noroeste</a:t>
            </a:r>
            <a:r>
              <a:rPr lang="en-US" sz="1400" b="1" dirty="0">
                <a:solidFill>
                  <a:schemeClr val="tx2"/>
                </a:solidFill>
              </a:rPr>
              <a:t>. (NOAA).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b="1" dirty="0">
              <a:solidFill>
                <a:schemeClr val="tx2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2"/>
                </a:solidFill>
              </a:rPr>
              <a:t>El </a:t>
            </a:r>
            <a:r>
              <a:rPr lang="en-US" sz="1400" b="1" dirty="0" err="1">
                <a:solidFill>
                  <a:schemeClr val="tx2"/>
                </a:solidFill>
              </a:rPr>
              <a:t>movimiento</a:t>
            </a:r>
            <a:r>
              <a:rPr lang="en-US" sz="1400" b="1" dirty="0">
                <a:solidFill>
                  <a:schemeClr val="tx2"/>
                </a:solidFill>
              </a:rPr>
              <a:t> de </a:t>
            </a:r>
            <a:r>
              <a:rPr lang="en-US" sz="1400" b="1" dirty="0" err="1">
                <a:solidFill>
                  <a:schemeClr val="tx2"/>
                </a:solidFill>
              </a:rPr>
              <a:t>los</a:t>
            </a:r>
            <a:r>
              <a:rPr lang="en-US" sz="1400" b="1" dirty="0">
                <a:solidFill>
                  <a:schemeClr val="tx2"/>
                </a:solidFill>
              </a:rPr>
              <a:t> </a:t>
            </a:r>
            <a:r>
              <a:rPr lang="en-US" sz="1400" b="1" dirty="0" err="1">
                <a:solidFill>
                  <a:schemeClr val="tx2"/>
                </a:solidFill>
              </a:rPr>
              <a:t>huracanes</a:t>
            </a:r>
            <a:r>
              <a:rPr lang="en-US" sz="1400" b="1" dirty="0">
                <a:solidFill>
                  <a:schemeClr val="tx2"/>
                </a:solidFill>
              </a:rPr>
              <a:t> </a:t>
            </a:r>
            <a:r>
              <a:rPr lang="en-US" sz="1400" b="1" dirty="0" err="1">
                <a:solidFill>
                  <a:schemeClr val="tx2"/>
                </a:solidFill>
              </a:rPr>
              <a:t>está</a:t>
            </a:r>
            <a:r>
              <a:rPr lang="en-US" sz="1400" b="1" dirty="0">
                <a:solidFill>
                  <a:schemeClr val="tx2"/>
                </a:solidFill>
              </a:rPr>
              <a:t> </a:t>
            </a:r>
            <a:r>
              <a:rPr lang="en-US" sz="1400" b="1" dirty="0" err="1">
                <a:solidFill>
                  <a:schemeClr val="tx2"/>
                </a:solidFill>
              </a:rPr>
              <a:t>determinado</a:t>
            </a:r>
            <a:r>
              <a:rPr lang="en-US" sz="1400" b="1" dirty="0">
                <a:solidFill>
                  <a:schemeClr val="tx2"/>
                </a:solidFill>
              </a:rPr>
              <a:t> </a:t>
            </a:r>
            <a:r>
              <a:rPr lang="en-US" sz="1400" b="1" dirty="0" err="1">
                <a:solidFill>
                  <a:schemeClr val="tx2"/>
                </a:solidFill>
              </a:rPr>
              <a:t>por</a:t>
            </a:r>
            <a:r>
              <a:rPr lang="en-US" sz="1400" b="1" dirty="0">
                <a:solidFill>
                  <a:schemeClr val="tx2"/>
                </a:solidFill>
              </a:rPr>
              <a:t> </a:t>
            </a:r>
            <a:r>
              <a:rPr lang="en-US" sz="1400" b="1" dirty="0" err="1">
                <a:solidFill>
                  <a:schemeClr val="tx2"/>
                </a:solidFill>
              </a:rPr>
              <a:t>el</a:t>
            </a:r>
            <a:r>
              <a:rPr lang="en-US" sz="1400" b="1" dirty="0">
                <a:solidFill>
                  <a:schemeClr val="tx2"/>
                </a:solidFill>
              </a:rPr>
              <a:t> </a:t>
            </a:r>
            <a:r>
              <a:rPr lang="en-US" sz="1400" b="1" dirty="0" err="1">
                <a:solidFill>
                  <a:schemeClr val="tx2"/>
                </a:solidFill>
              </a:rPr>
              <a:t>flujo</a:t>
            </a:r>
            <a:r>
              <a:rPr lang="en-US" sz="1400" b="1" dirty="0">
                <a:solidFill>
                  <a:schemeClr val="tx2"/>
                </a:solidFill>
              </a:rPr>
              <a:t> de </a:t>
            </a:r>
            <a:r>
              <a:rPr lang="en-US" sz="1400" b="1" dirty="0" err="1">
                <a:solidFill>
                  <a:schemeClr val="tx2"/>
                </a:solidFill>
              </a:rPr>
              <a:t>vientos</a:t>
            </a:r>
            <a:r>
              <a:rPr lang="en-US" sz="1400" b="1" dirty="0">
                <a:solidFill>
                  <a:schemeClr val="tx2"/>
                </a:solidFill>
              </a:rPr>
              <a:t> que </a:t>
            </a:r>
            <a:r>
              <a:rPr lang="en-US" sz="1400" b="1" dirty="0" err="1">
                <a:solidFill>
                  <a:schemeClr val="tx2"/>
                </a:solidFill>
              </a:rPr>
              <a:t>predomina</a:t>
            </a:r>
            <a:r>
              <a:rPr lang="en-US" sz="1400" b="1" dirty="0">
                <a:solidFill>
                  <a:schemeClr val="tx2"/>
                </a:solidFill>
              </a:rPr>
              <a:t> </a:t>
            </a:r>
            <a:r>
              <a:rPr lang="en-US" sz="1400" b="1" dirty="0" err="1">
                <a:solidFill>
                  <a:schemeClr val="tx2"/>
                </a:solidFill>
              </a:rPr>
              <a:t>en</a:t>
            </a:r>
            <a:r>
              <a:rPr lang="en-US" sz="1400" b="1" dirty="0">
                <a:solidFill>
                  <a:schemeClr val="tx2"/>
                </a:solidFill>
              </a:rPr>
              <a:t> la </a:t>
            </a:r>
            <a:r>
              <a:rPr lang="en-US" sz="1400" b="1" dirty="0" err="1">
                <a:solidFill>
                  <a:schemeClr val="tx2"/>
                </a:solidFill>
              </a:rPr>
              <a:t>atmósfera</a:t>
            </a:r>
            <a:r>
              <a:rPr lang="en-US" sz="1400" b="1" dirty="0">
                <a:solidFill>
                  <a:schemeClr val="tx2"/>
                </a:solidFill>
              </a:rPr>
              <a:t> </a:t>
            </a:r>
            <a:r>
              <a:rPr lang="en-US" sz="1400" b="1" dirty="0" err="1">
                <a:solidFill>
                  <a:schemeClr val="tx2"/>
                </a:solidFill>
              </a:rPr>
              <a:t>en</a:t>
            </a:r>
            <a:r>
              <a:rPr lang="en-US" sz="1400" b="1" dirty="0">
                <a:solidFill>
                  <a:schemeClr val="tx2"/>
                </a:solidFill>
              </a:rPr>
              <a:t> ese </a:t>
            </a:r>
            <a:r>
              <a:rPr lang="en-US" sz="1400" b="1" dirty="0" err="1">
                <a:solidFill>
                  <a:schemeClr val="tx2"/>
                </a:solidFill>
              </a:rPr>
              <a:t>momento</a:t>
            </a:r>
            <a:r>
              <a:rPr lang="en-US" sz="1400" b="1" dirty="0">
                <a:solidFill>
                  <a:schemeClr val="tx2"/>
                </a:solidFill>
              </a:rPr>
              <a:t> dado. En </a:t>
            </a:r>
            <a:r>
              <a:rPr lang="en-US" sz="1400" b="1" dirty="0" err="1">
                <a:solidFill>
                  <a:schemeClr val="tx2"/>
                </a:solidFill>
              </a:rPr>
              <a:t>el</a:t>
            </a:r>
            <a:r>
              <a:rPr lang="en-US" sz="1400" b="1" dirty="0">
                <a:solidFill>
                  <a:schemeClr val="tx2"/>
                </a:solidFill>
              </a:rPr>
              <a:t> Atlántico, </a:t>
            </a:r>
            <a:r>
              <a:rPr lang="en-US" sz="1400" b="1" dirty="0" err="1">
                <a:solidFill>
                  <a:schemeClr val="tx2"/>
                </a:solidFill>
              </a:rPr>
              <a:t>estos</a:t>
            </a:r>
            <a:r>
              <a:rPr lang="en-US" sz="1400" b="1" dirty="0">
                <a:solidFill>
                  <a:schemeClr val="tx2"/>
                </a:solidFill>
              </a:rPr>
              <a:t> </a:t>
            </a:r>
            <a:r>
              <a:rPr lang="en-US" sz="1400" b="1" dirty="0" err="1">
                <a:solidFill>
                  <a:schemeClr val="tx2"/>
                </a:solidFill>
              </a:rPr>
              <a:t>fenómenos</a:t>
            </a:r>
            <a:r>
              <a:rPr lang="en-US" sz="1400" b="1" dirty="0">
                <a:solidFill>
                  <a:schemeClr val="tx2"/>
                </a:solidFill>
              </a:rPr>
              <a:t> se </a:t>
            </a:r>
            <a:r>
              <a:rPr lang="en-US" sz="1400" b="1" dirty="0" err="1">
                <a:solidFill>
                  <a:schemeClr val="tx2"/>
                </a:solidFill>
              </a:rPr>
              <a:t>mueven</a:t>
            </a:r>
            <a:r>
              <a:rPr lang="en-US" sz="1400" b="1" dirty="0">
                <a:solidFill>
                  <a:schemeClr val="tx2"/>
                </a:solidFill>
              </a:rPr>
              <a:t> </a:t>
            </a:r>
            <a:r>
              <a:rPr lang="en-US" sz="1400" b="1" dirty="0" err="1">
                <a:solidFill>
                  <a:schemeClr val="tx2"/>
                </a:solidFill>
              </a:rPr>
              <a:t>dentro</a:t>
            </a:r>
            <a:r>
              <a:rPr lang="en-US" sz="1400" b="1" dirty="0">
                <a:solidFill>
                  <a:schemeClr val="tx2"/>
                </a:solidFill>
              </a:rPr>
              <a:t> del Sistema de Alta </a:t>
            </a:r>
            <a:r>
              <a:rPr lang="en-US" sz="1400" b="1" dirty="0" err="1">
                <a:solidFill>
                  <a:schemeClr val="tx2"/>
                </a:solidFill>
              </a:rPr>
              <a:t>Presión</a:t>
            </a:r>
            <a:r>
              <a:rPr lang="en-US" sz="1400" b="1" dirty="0">
                <a:solidFill>
                  <a:schemeClr val="tx2"/>
                </a:solidFill>
              </a:rPr>
              <a:t> de la Bermuda. De </a:t>
            </a:r>
            <a:r>
              <a:rPr lang="en-US" sz="1400" b="1" dirty="0" err="1">
                <a:solidFill>
                  <a:schemeClr val="tx2"/>
                </a:solidFill>
              </a:rPr>
              <a:t>acuerdo</a:t>
            </a:r>
            <a:r>
              <a:rPr lang="en-US" sz="1400" b="1" dirty="0">
                <a:solidFill>
                  <a:schemeClr val="tx2"/>
                </a:solidFill>
              </a:rPr>
              <a:t> a la </a:t>
            </a:r>
            <a:r>
              <a:rPr lang="en-US" sz="1400" b="1" dirty="0" err="1">
                <a:solidFill>
                  <a:schemeClr val="tx2"/>
                </a:solidFill>
              </a:rPr>
              <a:t>intensidad</a:t>
            </a:r>
            <a:r>
              <a:rPr lang="en-US" sz="1400" b="1" dirty="0">
                <a:solidFill>
                  <a:schemeClr val="tx2"/>
                </a:solidFill>
              </a:rPr>
              <a:t> y </a:t>
            </a:r>
            <a:r>
              <a:rPr lang="en-US" sz="1400" b="1" dirty="0" err="1">
                <a:solidFill>
                  <a:schemeClr val="tx2"/>
                </a:solidFill>
              </a:rPr>
              <a:t>dirección</a:t>
            </a:r>
            <a:r>
              <a:rPr lang="en-US" sz="1400" b="1" dirty="0">
                <a:solidFill>
                  <a:schemeClr val="tx2"/>
                </a:solidFill>
              </a:rPr>
              <a:t> de </a:t>
            </a:r>
            <a:r>
              <a:rPr lang="en-US" sz="1400" b="1" dirty="0" err="1">
                <a:solidFill>
                  <a:schemeClr val="tx2"/>
                </a:solidFill>
              </a:rPr>
              <a:t>los</a:t>
            </a:r>
            <a:r>
              <a:rPr lang="en-US" sz="1400" b="1" dirty="0">
                <a:solidFill>
                  <a:schemeClr val="tx2"/>
                </a:solidFill>
              </a:rPr>
              <a:t> </a:t>
            </a:r>
            <a:r>
              <a:rPr lang="en-US" sz="1400" b="1" dirty="0" err="1">
                <a:solidFill>
                  <a:schemeClr val="tx2"/>
                </a:solidFill>
              </a:rPr>
              <a:t>vientos</a:t>
            </a:r>
            <a:r>
              <a:rPr lang="en-US" sz="1400" b="1" dirty="0">
                <a:solidFill>
                  <a:schemeClr val="tx2"/>
                </a:solidFill>
              </a:rPr>
              <a:t> </a:t>
            </a:r>
            <a:r>
              <a:rPr lang="en-US" sz="1400" b="1" dirty="0" err="1">
                <a:solidFill>
                  <a:schemeClr val="tx2"/>
                </a:solidFill>
              </a:rPr>
              <a:t>dentro</a:t>
            </a:r>
            <a:r>
              <a:rPr lang="en-US" sz="1400" b="1" dirty="0">
                <a:solidFill>
                  <a:schemeClr val="tx2"/>
                </a:solidFill>
              </a:rPr>
              <a:t> de </a:t>
            </a:r>
            <a:r>
              <a:rPr lang="en-US" sz="1400" b="1" dirty="0" err="1">
                <a:solidFill>
                  <a:schemeClr val="tx2"/>
                </a:solidFill>
              </a:rPr>
              <a:t>este</a:t>
            </a:r>
            <a:r>
              <a:rPr lang="en-US" sz="1400" b="1" dirty="0">
                <a:solidFill>
                  <a:schemeClr val="tx2"/>
                </a:solidFill>
              </a:rPr>
              <a:t> Sistema de Alta </a:t>
            </a:r>
            <a:r>
              <a:rPr lang="en-US" sz="1400" b="1" dirty="0" err="1">
                <a:solidFill>
                  <a:schemeClr val="tx2"/>
                </a:solidFill>
              </a:rPr>
              <a:t>Presión</a:t>
            </a:r>
            <a:r>
              <a:rPr lang="en-US" sz="1400" b="1" dirty="0">
                <a:solidFill>
                  <a:schemeClr val="tx2"/>
                </a:solidFill>
              </a:rPr>
              <a:t>, y </a:t>
            </a:r>
            <a:r>
              <a:rPr lang="en-US" sz="1400" b="1" dirty="0" err="1">
                <a:solidFill>
                  <a:schemeClr val="tx2"/>
                </a:solidFill>
              </a:rPr>
              <a:t>fenómenos</a:t>
            </a:r>
            <a:r>
              <a:rPr lang="en-US" sz="1400" b="1" dirty="0">
                <a:solidFill>
                  <a:schemeClr val="tx2"/>
                </a:solidFill>
              </a:rPr>
              <a:t> </a:t>
            </a:r>
            <a:r>
              <a:rPr lang="en-US" sz="1400" b="1" dirty="0" err="1">
                <a:solidFill>
                  <a:schemeClr val="tx2"/>
                </a:solidFill>
              </a:rPr>
              <a:t>como</a:t>
            </a:r>
            <a:r>
              <a:rPr lang="en-US" sz="1400" b="1" dirty="0">
                <a:solidFill>
                  <a:schemeClr val="tx2"/>
                </a:solidFill>
              </a:rPr>
              <a:t> </a:t>
            </a:r>
            <a:r>
              <a:rPr lang="en-US" sz="1400" b="1" dirty="0" err="1">
                <a:solidFill>
                  <a:schemeClr val="tx2"/>
                </a:solidFill>
              </a:rPr>
              <a:t>vaguadas</a:t>
            </a:r>
            <a:r>
              <a:rPr lang="en-US" sz="1400" b="1" dirty="0">
                <a:solidFill>
                  <a:schemeClr val="tx2"/>
                </a:solidFill>
              </a:rPr>
              <a:t> o </a:t>
            </a:r>
            <a:r>
              <a:rPr lang="en-US" sz="1400" b="1" dirty="0" err="1">
                <a:solidFill>
                  <a:schemeClr val="tx2"/>
                </a:solidFill>
              </a:rPr>
              <a:t>frentes</a:t>
            </a:r>
            <a:r>
              <a:rPr lang="en-US" sz="1400" b="1" dirty="0">
                <a:solidFill>
                  <a:schemeClr val="tx2"/>
                </a:solidFill>
              </a:rPr>
              <a:t> que </a:t>
            </a:r>
            <a:r>
              <a:rPr lang="en-US" sz="1400" b="1" dirty="0" err="1">
                <a:solidFill>
                  <a:schemeClr val="tx2"/>
                </a:solidFill>
              </a:rPr>
              <a:t>pueden</a:t>
            </a:r>
            <a:r>
              <a:rPr lang="en-US" sz="1400" b="1" dirty="0">
                <a:solidFill>
                  <a:schemeClr val="tx2"/>
                </a:solidFill>
              </a:rPr>
              <a:t> </a:t>
            </a:r>
            <a:r>
              <a:rPr lang="en-US" sz="1400" b="1" dirty="0" err="1">
                <a:solidFill>
                  <a:schemeClr val="tx2"/>
                </a:solidFill>
              </a:rPr>
              <a:t>hace</a:t>
            </a:r>
            <a:r>
              <a:rPr lang="en-US" sz="1400" b="1" dirty="0">
                <a:solidFill>
                  <a:schemeClr val="tx2"/>
                </a:solidFill>
              </a:rPr>
              <a:t> </a:t>
            </a:r>
            <a:r>
              <a:rPr lang="en-US" sz="1400" b="1" dirty="0" err="1">
                <a:solidFill>
                  <a:schemeClr val="tx2"/>
                </a:solidFill>
              </a:rPr>
              <a:t>desviar</a:t>
            </a:r>
            <a:r>
              <a:rPr lang="en-US" sz="1400" b="1" dirty="0">
                <a:solidFill>
                  <a:schemeClr val="tx2"/>
                </a:solidFill>
              </a:rPr>
              <a:t> al </a:t>
            </a:r>
            <a:r>
              <a:rPr lang="en-US" sz="1400" b="1" dirty="0" err="1">
                <a:solidFill>
                  <a:schemeClr val="tx2"/>
                </a:solidFill>
              </a:rPr>
              <a:t>sistema</a:t>
            </a:r>
            <a:r>
              <a:rPr lang="en-US" sz="1400" b="1" dirty="0">
                <a:solidFill>
                  <a:schemeClr val="tx2"/>
                </a:solidFill>
              </a:rPr>
              <a:t> y </a:t>
            </a:r>
            <a:r>
              <a:rPr lang="en-US" sz="1400" b="1" dirty="0" err="1">
                <a:solidFill>
                  <a:schemeClr val="tx2"/>
                </a:solidFill>
              </a:rPr>
              <a:t>tomar</a:t>
            </a:r>
            <a:r>
              <a:rPr lang="en-US" sz="1400" b="1" dirty="0">
                <a:solidFill>
                  <a:schemeClr val="tx2"/>
                </a:solidFill>
              </a:rPr>
              <a:t> rumbo </a:t>
            </a:r>
            <a:r>
              <a:rPr lang="en-US" sz="1400" b="1" dirty="0" err="1">
                <a:solidFill>
                  <a:schemeClr val="tx2"/>
                </a:solidFill>
              </a:rPr>
              <a:t>más</a:t>
            </a:r>
            <a:r>
              <a:rPr lang="en-US" sz="1400" b="1" dirty="0">
                <a:solidFill>
                  <a:schemeClr val="tx2"/>
                </a:solidFill>
              </a:rPr>
              <a:t> </a:t>
            </a:r>
            <a:r>
              <a:rPr lang="en-US" sz="1400" b="1" dirty="0" err="1">
                <a:solidFill>
                  <a:schemeClr val="tx2"/>
                </a:solidFill>
              </a:rPr>
              <a:t>hacia</a:t>
            </a:r>
            <a:r>
              <a:rPr lang="en-US" sz="1400" b="1" dirty="0">
                <a:solidFill>
                  <a:schemeClr val="tx2"/>
                </a:solidFill>
              </a:rPr>
              <a:t> </a:t>
            </a:r>
            <a:r>
              <a:rPr lang="en-US" sz="1400" b="1" dirty="0" err="1">
                <a:solidFill>
                  <a:schemeClr val="tx2"/>
                </a:solidFill>
              </a:rPr>
              <a:t>el</a:t>
            </a:r>
            <a:r>
              <a:rPr lang="en-US" sz="1400" b="1" dirty="0">
                <a:solidFill>
                  <a:schemeClr val="tx2"/>
                </a:solidFill>
              </a:rPr>
              <a:t> </a:t>
            </a:r>
            <a:r>
              <a:rPr lang="en-US" sz="1400" b="1" dirty="0" err="1">
                <a:solidFill>
                  <a:schemeClr val="tx2"/>
                </a:solidFill>
              </a:rPr>
              <a:t>norte</a:t>
            </a:r>
            <a:r>
              <a:rPr lang="en-US" sz="1400" b="1" dirty="0">
                <a:solidFill>
                  <a:schemeClr val="tx2"/>
                </a:solidFill>
              </a:rPr>
              <a:t>, </a:t>
            </a:r>
            <a:r>
              <a:rPr lang="en-US" sz="1400" b="1" dirty="0" err="1">
                <a:solidFill>
                  <a:schemeClr val="tx2"/>
                </a:solidFill>
              </a:rPr>
              <a:t>dependerá</a:t>
            </a:r>
            <a:r>
              <a:rPr lang="en-US" sz="1400" b="1" dirty="0">
                <a:solidFill>
                  <a:schemeClr val="tx2"/>
                </a:solidFill>
              </a:rPr>
              <a:t> la </a:t>
            </a:r>
            <a:r>
              <a:rPr lang="en-US" sz="1400" b="1" dirty="0" err="1">
                <a:solidFill>
                  <a:schemeClr val="tx2"/>
                </a:solidFill>
              </a:rPr>
              <a:t>trayectoria</a:t>
            </a:r>
            <a:r>
              <a:rPr lang="en-US" sz="1400" b="1" dirty="0">
                <a:solidFill>
                  <a:schemeClr val="tx2"/>
                </a:solidFill>
              </a:rPr>
              <a:t> final que </a:t>
            </a:r>
            <a:r>
              <a:rPr lang="en-US" sz="1400" b="1" dirty="0" err="1">
                <a:solidFill>
                  <a:schemeClr val="tx2"/>
                </a:solidFill>
              </a:rPr>
              <a:t>lleve</a:t>
            </a:r>
            <a:r>
              <a:rPr lang="en-US" sz="1400" b="1" dirty="0">
                <a:solidFill>
                  <a:schemeClr val="tx2"/>
                </a:solidFill>
              </a:rPr>
              <a:t> </a:t>
            </a:r>
            <a:r>
              <a:rPr lang="en-US" sz="1400" b="1" dirty="0" err="1">
                <a:solidFill>
                  <a:schemeClr val="tx2"/>
                </a:solidFill>
              </a:rPr>
              <a:t>el</a:t>
            </a:r>
            <a:r>
              <a:rPr lang="en-US" sz="1400" b="1" dirty="0">
                <a:solidFill>
                  <a:schemeClr val="tx2"/>
                </a:solidFill>
              </a:rPr>
              <a:t> </a:t>
            </a:r>
            <a:r>
              <a:rPr lang="en-US" sz="1400" b="1" dirty="0" err="1">
                <a:solidFill>
                  <a:schemeClr val="tx2"/>
                </a:solidFill>
              </a:rPr>
              <a:t>huracán</a:t>
            </a:r>
            <a:endParaRPr lang="en-US" sz="1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3499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531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BA40BD-8F51-4E1C-0B72-B9F95D49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45AD1AA-7005-60E0-4DF3-5B5F18D9B9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228600"/>
            <a:ext cx="11379200" cy="640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0690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531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7E584B-0B5A-B58D-34F4-C3F6A7A8A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6E744E-32C4-1900-B531-93E8DD5C3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330200"/>
            <a:ext cx="11277600" cy="634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775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urricane_stormsurge">
            <a:hlinkClick r:id="" action="ppaction://media"/>
            <a:extLst>
              <a:ext uri="{FF2B5EF4-FFF2-40B4-BE49-F238E27FC236}">
                <a16:creationId xmlns:a16="http://schemas.microsoft.com/office/drawing/2014/main" id="{11E5E0CA-DDB2-25DA-A690-838305CD88D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50429" y="381000"/>
            <a:ext cx="9900743" cy="537838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1724B86-2B74-A9C0-5BF3-D4DAF1E39AA0}"/>
              </a:ext>
            </a:extLst>
          </p:cNvPr>
          <p:cNvSpPr txBox="1"/>
          <p:nvPr/>
        </p:nvSpPr>
        <p:spPr>
          <a:xfrm>
            <a:off x="2133600" y="6426200"/>
            <a:ext cx="5532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s-PR" sz="1200" dirty="0">
                <a:latin typeface="Arial" panose="020B0604020202020204" pitchFamily="34" charset="0"/>
                <a:cs typeface="Arial" panose="020B0604020202020204" pitchFamily="34" charset="0"/>
              </a:rPr>
              <a:t>https://www.meted.ucar.edu/tropical/storm_surge/intro_surge_es/navmenu.php</a:t>
            </a:r>
            <a:endParaRPr lang="en-P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222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0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 t="2124" r="-1" b="-1"/>
          <a:stretch/>
        </p:blipFill>
        <p:spPr>
          <a:xfrm>
            <a:off x="5162052" y="3272588"/>
            <a:ext cx="6105382" cy="358541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rcRect l="7023" r="1" b="1"/>
          <a:stretch/>
        </p:blipFill>
        <p:spPr>
          <a:xfrm>
            <a:off x="14" y="9"/>
            <a:ext cx="7279899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98C238F-B4A6-C4D3-9F87-36669A7A6E74}"/>
              </a:ext>
            </a:extLst>
          </p:cNvPr>
          <p:cNvSpPr txBox="1"/>
          <p:nvPr/>
        </p:nvSpPr>
        <p:spPr>
          <a:xfrm>
            <a:off x="609600" y="4648200"/>
            <a:ext cx="269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highlight>
                  <a:srgbClr val="FFFF00"/>
                </a:highlight>
              </a:rPr>
              <a:t>MAREJADA </a:t>
            </a:r>
            <a:endParaRPr lang="en-PR" sz="2400" b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7663069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497CDC-2B76-4094-9A0D-F396B8B90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0FA453A-F555-4069-A44C-131C01F8004C}"/>
              </a:ext>
            </a:extLst>
          </p:cNvPr>
          <p:cNvSpPr txBox="1"/>
          <p:nvPr/>
        </p:nvSpPr>
        <p:spPr>
          <a:xfrm>
            <a:off x="8681884" y="88492"/>
            <a:ext cx="3265638" cy="132343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defTabSz="457223">
              <a:defRPr/>
            </a:pPr>
            <a:r>
              <a:rPr lang="en-US" sz="4000" b="1" dirty="0">
                <a:solidFill>
                  <a:prstClr val="white"/>
                </a:solidFill>
                <a:latin typeface="Century Gothic" panose="020B0502020202020204"/>
              </a:rPr>
              <a:t>CALLE LOIZA</a:t>
            </a:r>
          </a:p>
          <a:p>
            <a:pPr defTabSz="457223">
              <a:defRPr/>
            </a:pPr>
            <a:r>
              <a:rPr lang="en-US" sz="4000" b="1" dirty="0">
                <a:solidFill>
                  <a:prstClr val="white"/>
                </a:solidFill>
                <a:latin typeface="Century Gothic" panose="020B0502020202020204"/>
              </a:rPr>
              <a:t>PRESENTE</a:t>
            </a:r>
          </a:p>
        </p:txBody>
      </p:sp>
    </p:spTree>
    <p:extLst>
      <p:ext uri="{BB962C8B-B14F-4D97-AF65-F5344CB8AC3E}">
        <p14:creationId xmlns:p14="http://schemas.microsoft.com/office/powerpoint/2010/main" val="7152891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6A706F-4F80-4CA1-BC52-2BE6631D11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90" t="24230" r="31049" b="20430"/>
          <a:stretch/>
        </p:blipFill>
        <p:spPr>
          <a:xfrm>
            <a:off x="285137" y="1120878"/>
            <a:ext cx="4896465" cy="37952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6409E14-00FC-428B-9167-7ED4FAF2A6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9E6235-05AE-493A-A82D-E6BE5DB8B26E}"/>
              </a:ext>
            </a:extLst>
          </p:cNvPr>
          <p:cNvSpPr txBox="1"/>
          <p:nvPr/>
        </p:nvSpPr>
        <p:spPr>
          <a:xfrm>
            <a:off x="10677833" y="137652"/>
            <a:ext cx="1300356" cy="76944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defTabSz="457223">
              <a:defRPr/>
            </a:pPr>
            <a:r>
              <a:rPr lang="en-US" sz="4400" b="1" dirty="0">
                <a:solidFill>
                  <a:prstClr val="white"/>
                </a:solidFill>
                <a:latin typeface="Century Gothic" panose="020B0502020202020204"/>
              </a:rPr>
              <a:t>3º C</a:t>
            </a:r>
          </a:p>
        </p:txBody>
      </p:sp>
    </p:spTree>
    <p:extLst>
      <p:ext uri="{BB962C8B-B14F-4D97-AF65-F5344CB8AC3E}">
        <p14:creationId xmlns:p14="http://schemas.microsoft.com/office/powerpoint/2010/main" val="11451755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E7725A-3369-46D6-AB8A-0E435F62D0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30EB64-FBB5-411A-8FEA-312566C77750}"/>
              </a:ext>
            </a:extLst>
          </p:cNvPr>
          <p:cNvSpPr txBox="1"/>
          <p:nvPr/>
        </p:nvSpPr>
        <p:spPr>
          <a:xfrm>
            <a:off x="9763130" y="88490"/>
            <a:ext cx="2428870" cy="132343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defTabSz="457223">
              <a:defRPr/>
            </a:pPr>
            <a:r>
              <a:rPr lang="en-US" sz="4000" b="1" dirty="0">
                <a:solidFill>
                  <a:prstClr val="white"/>
                </a:solidFill>
                <a:latin typeface="Century Gothic" panose="020B0502020202020204"/>
              </a:rPr>
              <a:t>ARECIBO</a:t>
            </a:r>
          </a:p>
          <a:p>
            <a:pPr defTabSz="457223">
              <a:defRPr/>
            </a:pPr>
            <a:r>
              <a:rPr lang="en-US" sz="4000" b="1" dirty="0">
                <a:solidFill>
                  <a:prstClr val="white"/>
                </a:solidFill>
                <a:latin typeface="Century Gothic" panose="020B0502020202020204"/>
              </a:rPr>
              <a:t>PRESENTE</a:t>
            </a:r>
          </a:p>
        </p:txBody>
      </p:sp>
    </p:spTree>
    <p:extLst>
      <p:ext uri="{BB962C8B-B14F-4D97-AF65-F5344CB8AC3E}">
        <p14:creationId xmlns:p14="http://schemas.microsoft.com/office/powerpoint/2010/main" val="24680847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4718F7A-BA63-4D6E-818F-03E353CFE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E73CE07-E7AF-4A1A-A16E-134C8CAC6891}"/>
              </a:ext>
            </a:extLst>
          </p:cNvPr>
          <p:cNvSpPr txBox="1"/>
          <p:nvPr/>
        </p:nvSpPr>
        <p:spPr>
          <a:xfrm>
            <a:off x="10441857" y="196646"/>
            <a:ext cx="1300356" cy="76944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defTabSz="457223">
              <a:defRPr/>
            </a:pPr>
            <a:r>
              <a:rPr lang="en-US" sz="4400" b="1" dirty="0">
                <a:solidFill>
                  <a:prstClr val="white"/>
                </a:solidFill>
                <a:latin typeface="Century Gothic" panose="020B0502020202020204"/>
              </a:rPr>
              <a:t>3º C</a:t>
            </a:r>
          </a:p>
        </p:txBody>
      </p:sp>
    </p:spTree>
    <p:extLst>
      <p:ext uri="{BB962C8B-B14F-4D97-AF65-F5344CB8AC3E}">
        <p14:creationId xmlns:p14="http://schemas.microsoft.com/office/powerpoint/2010/main" val="14037097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92" y="1302328"/>
            <a:ext cx="6532245" cy="49543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0546" y="190500"/>
            <a:ext cx="4749966" cy="29221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9396" y="3225800"/>
            <a:ext cx="5257305" cy="29440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8837" y="6520874"/>
            <a:ext cx="1509707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914446" hangingPunct="0">
              <a:defRPr/>
            </a:pPr>
            <a:r>
              <a:rPr lang="en-US" dirty="0">
                <a:solidFill>
                  <a:srgbClr val="000000"/>
                </a:solidFill>
                <a:latin typeface="Calibri Light" panose="020F0302020204030204"/>
                <a:sym typeface="Open Sans"/>
              </a:rPr>
              <a:t>Coral </a:t>
            </a:r>
            <a:r>
              <a:rPr lang="en-US" dirty="0" err="1">
                <a:solidFill>
                  <a:srgbClr val="000000"/>
                </a:solidFill>
                <a:latin typeface="Calibri Light" panose="020F0302020204030204"/>
                <a:sym typeface="Open Sans"/>
              </a:rPr>
              <a:t>saludable</a:t>
            </a:r>
            <a:endParaRPr lang="en-US" dirty="0">
              <a:solidFill>
                <a:srgbClr val="000000"/>
              </a:solidFill>
              <a:latin typeface="Calibri Light" panose="020F0302020204030204"/>
              <a:sym typeface="Open San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80218" y="6382328"/>
            <a:ext cx="2712087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914446" hangingPunct="0">
              <a:defRPr/>
            </a:pPr>
            <a:r>
              <a:rPr lang="en-US" dirty="0">
                <a:solidFill>
                  <a:srgbClr val="000000"/>
                </a:solidFill>
                <a:latin typeface="Calibri Light" panose="020F0302020204030204"/>
                <a:sym typeface="Open Sans"/>
              </a:rPr>
              <a:t>Coral </a:t>
            </a:r>
            <a:r>
              <a:rPr lang="en-US" dirty="0" err="1">
                <a:solidFill>
                  <a:srgbClr val="000000"/>
                </a:solidFill>
                <a:latin typeface="Calibri Light" panose="020F0302020204030204"/>
                <a:sym typeface="Open Sans"/>
              </a:rPr>
              <a:t>enfermo</a:t>
            </a:r>
            <a:r>
              <a:rPr lang="en-US" dirty="0">
                <a:solidFill>
                  <a:srgbClr val="000000"/>
                </a:solidFill>
                <a:latin typeface="Calibri Light" panose="020F0302020204030204"/>
                <a:sym typeface="Open Sans"/>
              </a:rPr>
              <a:t> (</a:t>
            </a:r>
            <a:r>
              <a:rPr lang="en-US" dirty="0" err="1">
                <a:solidFill>
                  <a:srgbClr val="000000"/>
                </a:solidFill>
                <a:latin typeface="Calibri Light" panose="020F0302020204030204"/>
                <a:sym typeface="Open Sans"/>
              </a:rPr>
              <a:t>blanqueado</a:t>
            </a:r>
            <a:r>
              <a:rPr lang="en-US" dirty="0">
                <a:solidFill>
                  <a:srgbClr val="000000"/>
                </a:solidFill>
                <a:latin typeface="Calibri Light" panose="020F0302020204030204"/>
                <a:sym typeface="Open Sans"/>
              </a:rPr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3243AD-3CD6-2BEF-F169-69B2655A8249}"/>
              </a:ext>
            </a:extLst>
          </p:cNvPr>
          <p:cNvSpPr txBox="1"/>
          <p:nvPr/>
        </p:nvSpPr>
        <p:spPr>
          <a:xfrm>
            <a:off x="778213" y="301557"/>
            <a:ext cx="62387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highlight>
                  <a:srgbClr val="FFFF00"/>
                </a:highlight>
              </a:rPr>
              <a:t>CORALES DEL TRÓPICO</a:t>
            </a:r>
            <a:endParaRPr lang="en-PR" sz="4000" b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219721938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20BC8B-3925-1F5D-D88D-F6AC9285FD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" y="2445530"/>
            <a:ext cx="3517119" cy="1960794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D67800-37AC-4E14-89B0-F79DCB3F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1656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463C3E06-0C08-1562-AA52-6FB04D441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0676" y="2612571"/>
            <a:ext cx="3685244" cy="119804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0F1788F-A5AE-4188-8274-F7F2E3833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959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32DB4300-E554-398F-6366-AA24790187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2336" y="2507081"/>
            <a:ext cx="3517120" cy="1837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273089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060" y="193093"/>
            <a:ext cx="114300" cy="6471497"/>
          </a:xfrm>
          <a:custGeom>
            <a:avLst/>
            <a:gdLst/>
            <a:ahLst/>
            <a:cxnLst/>
            <a:rect l="l" t="t" r="r" b="b"/>
            <a:pathLst>
              <a:path w="171450" h="9707245">
                <a:moveTo>
                  <a:pt x="0" y="9706688"/>
                </a:moveTo>
                <a:lnTo>
                  <a:pt x="0" y="0"/>
                </a:lnTo>
                <a:lnTo>
                  <a:pt x="171450" y="0"/>
                </a:lnTo>
                <a:lnTo>
                  <a:pt x="171450" y="9706688"/>
                </a:lnTo>
                <a:lnTo>
                  <a:pt x="0" y="9706688"/>
                </a:lnTo>
                <a:close/>
              </a:path>
            </a:pathLst>
          </a:custGeom>
          <a:solidFill>
            <a:srgbClr val="376181"/>
          </a:solidFill>
        </p:spPr>
        <p:txBody>
          <a:bodyPr wrap="square" lIns="0" tIns="0" rIns="0" bIns="0" rtlCol="0"/>
          <a:lstStyle/>
          <a:p>
            <a:pPr defTabSz="609630">
              <a:defRPr/>
            </a:pPr>
            <a:endParaRPr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06F971-CBFC-1B3F-04BF-13B9697CD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521265"/>
            <a:ext cx="4439920" cy="286649"/>
          </a:xfrm>
        </p:spPr>
        <p:txBody>
          <a:bodyPr/>
          <a:lstStyle/>
          <a:p>
            <a:r>
              <a:rPr lang="en-US"/>
              <a:t>“Autorizado porla Oficina del Contralor Electoral OCE-SA-2024-09887”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FAC776-19E7-32F2-67C2-7D8036B2E4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600" y="685800"/>
            <a:ext cx="5130800" cy="5334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E14E74-60DC-3B77-D143-620E251318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4800" y="685800"/>
            <a:ext cx="5029200" cy="5334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E5D9EBA-379E-26D6-D2B2-74C81369E7E6}"/>
              </a:ext>
            </a:extLst>
          </p:cNvPr>
          <p:cNvSpPr txBox="1"/>
          <p:nvPr/>
        </p:nvSpPr>
        <p:spPr>
          <a:xfrm>
            <a:off x="700856" y="6172200"/>
            <a:ext cx="11186344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PR" sz="1067" b="1" dirty="0">
                <a:latin typeface="Arial" panose="020B0604020202020204" pitchFamily="34" charset="0"/>
                <a:cs typeface="Arial" panose="020B0604020202020204" pitchFamily="34" charset="0"/>
              </a:rPr>
              <a:t>Fuente</a:t>
            </a:r>
            <a:r>
              <a:rPr lang="es-PR" sz="1067" dirty="0"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es-PR" sz="1067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https://issuu.com/seagrantpr/docs/prsg-marejada-vol9num2_1_/s/13388757</a:t>
            </a:r>
            <a:r>
              <a:rPr lang="es-PR" sz="1067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ES" sz="1067" dirty="0"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s-ES" sz="1067" b="1" dirty="0"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Revista Marejada Vol. 9 #2 otoño - invierno 2012</a:t>
            </a:r>
            <a:r>
              <a:rPr lang="es-ES" sz="1067" dirty="0"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067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es-ES" sz="1067" dirty="0"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s-ES" sz="1067" b="1" dirty="0"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Puerto Rico Sea Grant</a:t>
            </a:r>
            <a:endParaRPr lang="es-ES" sz="1067" dirty="0">
              <a:solidFill>
                <a:srgbClr val="1A1A1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PR" sz="106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4271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060" y="193093"/>
            <a:ext cx="114300" cy="6471497"/>
          </a:xfrm>
          <a:custGeom>
            <a:avLst/>
            <a:gdLst/>
            <a:ahLst/>
            <a:cxnLst/>
            <a:rect l="l" t="t" r="r" b="b"/>
            <a:pathLst>
              <a:path w="171450" h="9707245">
                <a:moveTo>
                  <a:pt x="0" y="9706688"/>
                </a:moveTo>
                <a:lnTo>
                  <a:pt x="0" y="0"/>
                </a:lnTo>
                <a:lnTo>
                  <a:pt x="171450" y="0"/>
                </a:lnTo>
                <a:lnTo>
                  <a:pt x="171450" y="9706688"/>
                </a:lnTo>
                <a:lnTo>
                  <a:pt x="0" y="9706688"/>
                </a:lnTo>
                <a:close/>
              </a:path>
            </a:pathLst>
          </a:custGeom>
          <a:solidFill>
            <a:srgbClr val="376181"/>
          </a:solidFill>
        </p:spPr>
        <p:txBody>
          <a:bodyPr wrap="square" lIns="0" tIns="0" rIns="0" bIns="0" rtlCol="0"/>
          <a:lstStyle/>
          <a:p>
            <a:pPr defTabSz="609630">
              <a:defRPr/>
            </a:pPr>
            <a:endParaRPr sz="12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2D5F4D-2C4A-F9EA-B01D-B3D5B4DBF2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856" y="685800"/>
            <a:ext cx="5395144" cy="5232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30F26E-6FEA-15E8-1BC3-0F0BDD326D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5560" y="699104"/>
            <a:ext cx="5298440" cy="52324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366361C-3C22-3914-2D5E-B60E1BB46004}"/>
              </a:ext>
            </a:extLst>
          </p:cNvPr>
          <p:cNvSpPr txBox="1"/>
          <p:nvPr/>
        </p:nvSpPr>
        <p:spPr>
          <a:xfrm>
            <a:off x="700856" y="6172200"/>
            <a:ext cx="11186344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PR" sz="1067" b="1" dirty="0">
                <a:latin typeface="Arial" panose="020B0604020202020204" pitchFamily="34" charset="0"/>
                <a:cs typeface="Arial" panose="020B0604020202020204" pitchFamily="34" charset="0"/>
              </a:rPr>
              <a:t>Fuente : </a:t>
            </a:r>
            <a:r>
              <a:rPr lang="es-PR" sz="1067" b="1" dirty="0"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https://issuu.com/seagrantpr/docs/prsg-marejada-vol9num2_1_/s/13388757</a:t>
            </a:r>
            <a:r>
              <a:rPr lang="es-PR" sz="1067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ES" sz="1067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s-ES" sz="1067" b="1" dirty="0"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Revista Marejada Vol. 9 #2 otoño - invierno 2012</a:t>
            </a:r>
            <a:r>
              <a:rPr lang="es-ES" sz="1067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067" b="1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es-ES" sz="1067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s-ES" sz="1067" b="1" dirty="0">
                <a:latin typeface="Arial" panose="020B060402020202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Puerto Rico Sea Grant</a:t>
            </a:r>
            <a:endParaRPr lang="es-ES" sz="1067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PR" sz="1067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5153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BE94162-2D2C-8454-FA58-A20BC7DA94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677" b="1322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80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A169D286-F4D7-4C8B-A6BD-D05384C7F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6" name="Freeform 6">
            <a:extLst>
              <a:ext uri="{FF2B5EF4-FFF2-40B4-BE49-F238E27FC236}">
                <a16:creationId xmlns:a16="http://schemas.microsoft.com/office/drawing/2014/main" id="{39E8235E-135E-4261-8F54-2B316E493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610728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pPr defTabSz="609630"/>
            <a:endParaRPr lang="en-US" sz="120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37" name="Freeform 7">
            <a:extLst>
              <a:ext uri="{FF2B5EF4-FFF2-40B4-BE49-F238E27FC236}">
                <a16:creationId xmlns:a16="http://schemas.microsoft.com/office/drawing/2014/main" id="{D4ED8EC3-4D57-4620-93CE-4E6661F09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343079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pPr defTabSz="609630"/>
            <a:endParaRPr lang="en-US" sz="120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3BCB34A-2F40-4F41-8488-A134C1C15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5" y="340424"/>
            <a:ext cx="4630139" cy="5265795"/>
          </a:xfrm>
          <a:custGeom>
            <a:avLst/>
            <a:gdLst>
              <a:gd name="connsiteX0" fmla="*/ 0 w 4630139"/>
              <a:gd name="connsiteY0" fmla="*/ 0 h 5265795"/>
              <a:gd name="connsiteX1" fmla="*/ 4630139 w 4630139"/>
              <a:gd name="connsiteY1" fmla="*/ 0 h 5265795"/>
              <a:gd name="connsiteX2" fmla="*/ 4630139 w 4630139"/>
              <a:gd name="connsiteY2" fmla="*/ 5265795 h 5265795"/>
              <a:gd name="connsiteX3" fmla="*/ 0 w 4630139"/>
              <a:gd name="connsiteY3" fmla="*/ 5265795 h 526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0139" h="5265795">
                <a:moveTo>
                  <a:pt x="0" y="0"/>
                </a:moveTo>
                <a:lnTo>
                  <a:pt x="4630139" y="0"/>
                </a:lnTo>
                <a:lnTo>
                  <a:pt x="4630139" y="5265795"/>
                </a:lnTo>
                <a:lnTo>
                  <a:pt x="0" y="52657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09630"/>
            <a:endParaRPr lang="en-US" sz="12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C4807D6-0BCB-43FE-BC7C-BF8372254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376" y="1392433"/>
            <a:ext cx="3343202" cy="3176041"/>
          </a:xfrm>
          <a:prstGeom prst="rect">
            <a:avLst/>
          </a:prstGeom>
        </p:spPr>
      </p:pic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78382DC-4207-465E-B379-1E16448AA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1780" y="1071563"/>
            <a:ext cx="7290218" cy="5242298"/>
          </a:xfrm>
          <a:custGeom>
            <a:avLst/>
            <a:gdLst>
              <a:gd name="connsiteX0" fmla="*/ 0 w 7290218"/>
              <a:gd name="connsiteY0" fmla="*/ 0 h 5242298"/>
              <a:gd name="connsiteX1" fmla="*/ 7290218 w 7290218"/>
              <a:gd name="connsiteY1" fmla="*/ 0 h 5242298"/>
              <a:gd name="connsiteX2" fmla="*/ 7290218 w 7290218"/>
              <a:gd name="connsiteY2" fmla="*/ 5242298 h 5242298"/>
              <a:gd name="connsiteX3" fmla="*/ 0 w 7290218"/>
              <a:gd name="connsiteY3" fmla="*/ 5242298 h 5242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0218" h="5242298">
                <a:moveTo>
                  <a:pt x="0" y="0"/>
                </a:moveTo>
                <a:lnTo>
                  <a:pt x="7290218" y="0"/>
                </a:lnTo>
                <a:lnTo>
                  <a:pt x="7290218" y="5242298"/>
                </a:lnTo>
                <a:lnTo>
                  <a:pt x="0" y="52422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09630"/>
            <a:endParaRPr lang="en-US" sz="12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2C9159-774B-BF5D-7B07-B5D4B042B0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67" b="4639"/>
          <a:stretch/>
        </p:blipFill>
        <p:spPr>
          <a:xfrm>
            <a:off x="5545244" y="2112038"/>
            <a:ext cx="6020730" cy="317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491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</TotalTime>
  <Words>320</Words>
  <Application>Microsoft Office PowerPoint</Application>
  <PresentationFormat>Widescreen</PresentationFormat>
  <Paragraphs>35</Paragraphs>
  <Slides>26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26</vt:i4>
      </vt:variant>
    </vt:vector>
  </HeadingPairs>
  <TitlesOfParts>
    <vt:vector size="37" baseType="lpstr">
      <vt:lpstr>Aptos</vt:lpstr>
      <vt:lpstr>Aptos Display</vt:lpstr>
      <vt:lpstr>Arial</vt:lpstr>
      <vt:lpstr>Calibri</vt:lpstr>
      <vt:lpstr>Calibri Light</vt:lpstr>
      <vt:lpstr>Century Gothic</vt:lpstr>
      <vt:lpstr>Times New Roman</vt:lpstr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ANTICICLÓN DE LAS AZORES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Rafael Mendez Tejeda</dc:creator>
  <cp:lastModifiedBy>Rafael Mendez Tejeda</cp:lastModifiedBy>
  <cp:revision>13</cp:revision>
  <dcterms:created xsi:type="dcterms:W3CDTF">2025-04-17T16:30:07Z</dcterms:created>
  <dcterms:modified xsi:type="dcterms:W3CDTF">2025-04-24T04:50:57Z</dcterms:modified>
</cp:coreProperties>
</file>